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modernComment_116_34843F21.xml" ContentType="application/vnd.ms-powerpoint.comments+xml"/>
  <Override PartName="/ppt/notesSlides/notesSlide28.xml" ContentType="application/vnd.openxmlformats-officedocument.presentationml.notesSlide+xml"/>
  <Override PartName="/ppt/comments/modernComment_12D_2F934C77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3" r:id="rId4"/>
    <p:sldMasterId id="2147483796" r:id="rId5"/>
    <p:sldMasterId id="2147483804" r:id="rId6"/>
  </p:sldMasterIdLst>
  <p:notesMasterIdLst>
    <p:notesMasterId r:id="rId55"/>
  </p:notesMasterIdLst>
  <p:handoutMasterIdLst>
    <p:handoutMasterId r:id="rId56"/>
  </p:handoutMasterIdLst>
  <p:sldIdLst>
    <p:sldId id="268" r:id="rId7"/>
    <p:sldId id="265" r:id="rId8"/>
    <p:sldId id="260" r:id="rId9"/>
    <p:sldId id="279" r:id="rId10"/>
    <p:sldId id="302" r:id="rId11"/>
    <p:sldId id="303" r:id="rId12"/>
    <p:sldId id="330" r:id="rId13"/>
    <p:sldId id="317" r:id="rId14"/>
    <p:sldId id="318" r:id="rId15"/>
    <p:sldId id="269" r:id="rId16"/>
    <p:sldId id="319" r:id="rId17"/>
    <p:sldId id="267" r:id="rId18"/>
    <p:sldId id="320" r:id="rId19"/>
    <p:sldId id="316" r:id="rId20"/>
    <p:sldId id="294" r:id="rId21"/>
    <p:sldId id="321" r:id="rId22"/>
    <p:sldId id="322" r:id="rId23"/>
    <p:sldId id="308" r:id="rId24"/>
    <p:sldId id="323" r:id="rId25"/>
    <p:sldId id="271" r:id="rId26"/>
    <p:sldId id="324" r:id="rId27"/>
    <p:sldId id="325" r:id="rId28"/>
    <p:sldId id="326" r:id="rId29"/>
    <p:sldId id="327" r:id="rId30"/>
    <p:sldId id="328" r:id="rId31"/>
    <p:sldId id="273" r:id="rId32"/>
    <p:sldId id="272" r:id="rId33"/>
    <p:sldId id="297" r:id="rId34"/>
    <p:sldId id="339" r:id="rId35"/>
    <p:sldId id="275" r:id="rId36"/>
    <p:sldId id="276" r:id="rId37"/>
    <p:sldId id="299" r:id="rId38"/>
    <p:sldId id="304" r:id="rId39"/>
    <p:sldId id="305" r:id="rId40"/>
    <p:sldId id="306" r:id="rId41"/>
    <p:sldId id="307" r:id="rId42"/>
    <p:sldId id="333" r:id="rId43"/>
    <p:sldId id="334" r:id="rId44"/>
    <p:sldId id="309" r:id="rId45"/>
    <p:sldId id="335" r:id="rId46"/>
    <p:sldId id="295" r:id="rId47"/>
    <p:sldId id="336" r:id="rId48"/>
    <p:sldId id="337" r:id="rId49"/>
    <p:sldId id="338" r:id="rId50"/>
    <p:sldId id="314" r:id="rId51"/>
    <p:sldId id="315" r:id="rId52"/>
    <p:sldId id="278" r:id="rId53"/>
    <p:sldId id="301" r:id="rId54"/>
  </p:sldIdLst>
  <p:sldSz cx="12192000" cy="6858000"/>
  <p:notesSz cx="6858000" cy="9144000"/>
  <p:embeddedFontLst>
    <p:embeddedFont>
      <p:font typeface="Allstate Sans" panose="020B0604020202020204" charset="0"/>
      <p:regular r:id="rId57"/>
      <p:bold r:id="rId58"/>
      <p:italic r:id="rId59"/>
      <p:boldItalic r:id="rId60"/>
    </p:embeddedFont>
    <p:embeddedFont>
      <p:font typeface="Roboto Light" panose="02000000000000000000" pitchFamily="2" charset="0"/>
      <p:regular r:id="rId61"/>
      <p:italic r:id="rId6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EFF83B-5617-270B-4400-43B70AEE1CDB}" name="Sobiski, Elizabeth" initials="SE" userId="S::elizabeth.sobiski@allstate.com::ad63d7b1-007e-4635-913a-5dd1a0d37a66" providerId="AD"/>
  <p188:author id="{09888C60-0E7C-38E3-E628-39E41AA8822D}" name="Hoencamp, Leah" initials="HL" userId="S::lhoen@allstate.com::48250ec0-9438-4f99-9977-c6dde0a52b0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ison Dobbs" initials="AD" lastIdx="10" clrIdx="0">
    <p:extLst>
      <p:ext uri="{19B8F6BF-5375-455C-9EA6-DF929625EA0E}">
        <p15:presenceInfo xmlns:p15="http://schemas.microsoft.com/office/powerpoint/2012/main" userId="Allison Dobbs" providerId="None"/>
      </p:ext>
    </p:extLst>
  </p:cmAuthor>
  <p:cmAuthor id="2" name="Prink, Renee" initials="PR" lastIdx="8" clrIdx="1">
    <p:extLst>
      <p:ext uri="{19B8F6BF-5375-455C-9EA6-DF929625EA0E}">
        <p15:presenceInfo xmlns:p15="http://schemas.microsoft.com/office/powerpoint/2012/main" userId="S-1-5-21-3935580039-4109924873-3797691783-107150" providerId="AD"/>
      </p:ext>
    </p:extLst>
  </p:cmAuthor>
  <p:cmAuthor id="3" name="Microsoft Office User" initials="MOU" lastIdx="3" clrIdx="2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4" name="Lazzara-Saari, Kristina" initials="LSK" lastIdx="1" clrIdx="3">
    <p:extLst>
      <p:ext uri="{19B8F6BF-5375-455C-9EA6-DF929625EA0E}">
        <p15:presenceInfo xmlns:p15="http://schemas.microsoft.com/office/powerpoint/2012/main" userId="S::i816226@ngic.com::ed8464e2-9cb3-465d-b028-69934c447ed1" providerId="AD"/>
      </p:ext>
    </p:extLst>
  </p:cmAuthor>
  <p:cmAuthor id="5" name="Lanto, Casey" initials="LC" lastIdx="1" clrIdx="4">
    <p:extLst>
      <p:ext uri="{19B8F6BF-5375-455C-9EA6-DF929625EA0E}">
        <p15:presenceInfo xmlns:p15="http://schemas.microsoft.com/office/powerpoint/2012/main" userId="S-1-5-21-3935580039-4109924873-3797691783-55983" providerId="AD"/>
      </p:ext>
    </p:extLst>
  </p:cmAuthor>
  <p:cmAuthor id="6" name="Prink, Renee" initials="PR [2]" lastIdx="13" clrIdx="5">
    <p:extLst>
      <p:ext uri="{19B8F6BF-5375-455C-9EA6-DF929625EA0E}">
        <p15:presenceInfo xmlns:p15="http://schemas.microsoft.com/office/powerpoint/2012/main" userId="S::rprip@allstate.com::9eb5063b-966c-433a-9d68-86bcec4d53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F"/>
    <a:srgbClr val="45BCE5"/>
    <a:srgbClr val="0032A0"/>
    <a:srgbClr val="00BFEA"/>
    <a:srgbClr val="D0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/>
    <p:restoredTop sz="86667" autoAdjust="0"/>
  </p:normalViewPr>
  <p:slideViewPr>
    <p:cSldViewPr snapToGrid="0">
      <p:cViewPr varScale="1">
        <p:scale>
          <a:sx n="99" d="100"/>
          <a:sy n="99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174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63" Type="http://schemas.openxmlformats.org/officeDocument/2006/relationships/commentAuthors" Target="commentAuthors.xml"/><Relationship Id="rId68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font" Target="fonts/font2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5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3.fntdata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1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4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omments/modernComment_116_34843F2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C1279F-D147-F848-B781-E3A4CCEE7884}" authorId="{E3EFF83B-5617-270B-4400-43B70AEE1CDB}" created="2023-01-31T23:58:48.533">
    <pc:sldMkLst xmlns:pc="http://schemas.microsoft.com/office/powerpoint/2013/main/command">
      <pc:docMk/>
      <pc:sldMk cId="881082145" sldId="278"/>
    </pc:sldMkLst>
    <p188:txBody>
      <a:bodyPr/>
      <a:lstStyle/>
      <a:p>
        <a:r>
          <a:rPr lang="en-US"/>
          <a:t>make “Contact” and [Contact Info] lowercase</a:t>
        </a:r>
      </a:p>
    </p188:txBody>
  </p188:cm>
</p188:cmLst>
</file>

<file path=ppt/comments/modernComment_12D_2F934C7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82A6D76-15F5-AB41-A957-1FE0C536D39D}" authorId="{E3EFF83B-5617-270B-4400-43B70AEE1CDB}" created="2023-01-31T23:59:22.60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98182519" sldId="301"/>
      <ac:spMk id="4" creationId="{FF7A9698-9CBB-4567-A195-7DC4D451B2DC}"/>
      <ac:txMk cp="9" len="1">
        <ac:context len="11" hash="2385484449"/>
      </ac:txMk>
    </ac:txMkLst>
    <p188:pos x="3317069" y="2565400"/>
    <p188:txBody>
      <a:bodyPr/>
      <a:lstStyle/>
      <a:p>
        <a:r>
          <a:rPr lang="en-US"/>
          <a:t>change to a period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16D595-989D-4BBA-A717-9AE04FB288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F515F-D4A6-4032-916C-32AA16014B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EC301-B490-46BE-B815-3EF308705F7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95F49-C9A6-4C8B-AD7A-8098333819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7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388661-DDEC-D340-9840-45316E3EDD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AB677-7B27-3D48-BD18-8632999863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70501B-E10F-3143-BEEC-605D82652D68}" type="datetimeFigureOut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4AF24FD-8395-D447-9D68-367DF6541C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1754D7-ED9F-A843-A3A6-F1A227ED1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8C4CD-AF53-B44F-A821-EF328A394C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CC5F4-08EB-1E4E-A7A3-9C45881EE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9FC404-B8AE-A045-AE45-6898A0C9E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8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Protects the employer’s finances and covers claims when they exceed the aggregate or specific deductibles.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Aggregate limit: Protects against claims incurred by the group as a whole.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Specific limit: Protects against claims by individual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Helps limit the business’s financial exposure.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Includes a Terminal Liability Coverage*, which protects 12-18 months after the run-out period, depending on the selected run-out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37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Employers can choose a 50% or 100% refund option. In years when claims are lower than budgeted, a portion (or all, depending on the plan selection) of the difference between the group’s anticipated and actual claims is credited back to the employer.</a:t>
            </a:r>
            <a:endParaRPr lang="en-US" baseline="30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1" dirty="0"/>
              <a:t>Refund is subject to any Terminal Liability Coverage fee. Plan includes Terminal Liability coverage for 24 months after the end of the plan year. A terminal liability coverage reserve fee will be taken by Allstate Benefits at the end of the run-out, calculated as 3% of any remaining claim account surplus prior to any claim account refund. Terminal Liability coverage is not provided in cases of early termination.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5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80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36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Prescription copay options available.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First-dollar Accident Medical Expense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HSA-compatible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Preventive care coverage aligns with Affordable Care Act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Urgent-care and emergency room copay options.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First-dollar diagnostic x-ray and lab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50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8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i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$6 PEPM for PPO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Included with Core Value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HSA plans: $38 access fee for WHVC Urgent Care and WHVC Talk Therapy.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Non-HSA plans: $0 access fee for WHVC Urgent Care and Talk Therapy visits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0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Vitality is not available in 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32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3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7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1. https://www.kff.org/report-section/ehbs-2019-summary-of-findings/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2. https://www.cnbc.com/2019/09/26/health-insurance-premiums-increased-more-than-wages-this-year.html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21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54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3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67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97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3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predictable monthly payment – employers pay a fixed amount each month.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Complete plan administration and support – before, during, and after the sale.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Compliant with applicable ACA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Stop-loss minimizes the employer’s financial exposure.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Nationwide product availability.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Broad product portfolio with options to meet the needs of many employers.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 and resources that make reporting and managing health care coverage easy for your clients.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5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03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5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https://www.washingtonpost.com/business/2020/05/12/small-business-used-define-americas-economy-pandemic-could-end-that-forever/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0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Costs less: </a:t>
            </a:r>
            <a:r>
              <a:rPr lang="en-US" dirty="0"/>
              <a:t>Self-funding often costs less than fully insured plans. Employers only pay for the health care services the group uses.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Plans are underwritten: </a:t>
            </a:r>
            <a:r>
              <a:rPr lang="en-US" dirty="0"/>
              <a:t>Which can result in lower monthly costs for some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Predictable monthly payments: </a:t>
            </a:r>
            <a:r>
              <a:rPr lang="en-US" dirty="0"/>
              <a:t>Employers have predictable fixed monthly payments.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Quality benefits: </a:t>
            </a:r>
            <a:r>
              <a:rPr lang="en-US" dirty="0"/>
              <a:t>Robust major medical plans with all first-dollar preventive care required by ACA.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Stop-loss protection: </a:t>
            </a:r>
            <a:r>
              <a:rPr lang="en-US" dirty="0"/>
              <a:t>Employers are protected with stop-loss insurance.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More Employer Control: </a:t>
            </a:r>
            <a:r>
              <a:rPr lang="en-US" dirty="0"/>
              <a:t>Employers have more control over their health care costs.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Potential for money back: </a:t>
            </a:r>
            <a:r>
              <a:rPr lang="en-US" dirty="0"/>
              <a:t>Employer may receive money back if they don’t use all the funds in their claims account.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3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6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2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Plan Administration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Stop-Loss Premium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Claims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C404-B8AE-A045-AE45-6898A0C9E1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2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0E1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19FAEDD-3281-4848-8639-27BF3BBD3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lstate Sans W" panose="02000603000000020004" pitchFamily="2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2291" y="3773755"/>
            <a:ext cx="6439047" cy="82577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6F9"/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D39FA-9BA3-B947-A522-5A22D78436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291" y="736600"/>
            <a:ext cx="6439047" cy="2988580"/>
          </a:xfrm>
        </p:spPr>
        <p:txBody>
          <a:bodyPr/>
          <a:lstStyle>
            <a:lvl1pPr>
              <a:defRPr lang="en-US" sz="5400" b="1" kern="1200" dirty="0">
                <a:solidFill>
                  <a:srgbClr val="45BCE5"/>
                </a:solidFill>
                <a:latin typeface="Allstate Sans W" panose="02000603000000020004" pitchFamily="2" charset="0"/>
                <a:ea typeface="+mn-ea"/>
                <a:cs typeface="+mn-cs"/>
              </a:defRPr>
            </a:lvl1pPr>
          </a:lstStyle>
          <a:p>
            <a:pPr marL="0" lvl="0" indent="0" algn="l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dirty="0"/>
              <a:t>Click to add text.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8D85D3-0AA5-D644-A40F-82C214AA7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9355" y="5705"/>
            <a:ext cx="3728832" cy="68311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7401C-23D8-DD4B-B720-DEAA0AFA4E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438" y="4580066"/>
            <a:ext cx="2095500" cy="231775"/>
          </a:xfrm>
        </p:spPr>
        <p:txBody>
          <a:bodyPr/>
          <a:lstStyle>
            <a:lvl1pPr marL="0" indent="0">
              <a:buNone/>
              <a:defRPr lang="en-US" sz="1000" b="1" kern="1200" spc="170" baseline="0" dirty="0">
                <a:solidFill>
                  <a:schemeClr val="accent4"/>
                </a:solidFill>
                <a:latin typeface="Allstate Sans W" panose="0200060300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MM.DD.YYYY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358F6-E059-45C5-9BF7-39976150BACD}"/>
              </a:ext>
            </a:extLst>
          </p:cNvPr>
          <p:cNvSpPr/>
          <p:nvPr userDrawn="1"/>
        </p:nvSpPr>
        <p:spPr>
          <a:xfrm>
            <a:off x="452291" y="6234832"/>
            <a:ext cx="722578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chemeClr val="bg2"/>
                </a:solidFill>
                <a:latin typeface="Allstate Sans W" panose="02000603000000020004" pitchFamily="2" charset="0"/>
              </a:rPr>
              <a:t>For agent use only. Not for distribution to consumers.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chemeClr val="bg2"/>
                </a:solidFill>
                <a:latin typeface="Allstate Sans W" panose="02000603000000020004" pitchFamily="2" charset="0"/>
              </a:rPr>
              <a:t>ABGH_SF_2158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F1A624-070F-4BF7-8FB7-836EAFEC31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3742" y="6372544"/>
            <a:ext cx="825617" cy="30856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EAA45F7-1C8A-4541-B521-31FA1CBBD1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30552" y="2987675"/>
            <a:ext cx="1121599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hidden="1">
            <a:extLst>
              <a:ext uri="{FF2B5EF4-FFF2-40B4-BE49-F238E27FC236}">
                <a16:creationId xmlns:a16="http://schemas.microsoft.com/office/drawing/2014/main" id="{515A9C24-964B-4306-8AAD-8AE36114F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302" y="17734"/>
            <a:ext cx="353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455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4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Divider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6E3B92-B5FD-4D83-8A32-3C94D2905FAE}"/>
              </a:ext>
            </a:extLst>
          </p:cNvPr>
          <p:cNvSpPr/>
          <p:nvPr userDrawn="1"/>
        </p:nvSpPr>
        <p:spPr>
          <a:xfrm>
            <a:off x="10624457" y="17734"/>
            <a:ext cx="1567543" cy="68321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38328" y="3710651"/>
            <a:ext cx="7023100" cy="193992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2"/>
                </a:solidFill>
                <a:latin typeface="Allstate Sans W" panose="02000603000000020004" pitchFamily="2" charset="0"/>
              </a:defRPr>
            </a:lvl1pPr>
          </a:lstStyle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54A51-0DDE-894E-AABF-BB56E73A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DC831-AADE-F44F-A85B-4A204A94A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725" y="1207424"/>
            <a:ext cx="7021704" cy="2460803"/>
          </a:xfrm>
        </p:spPr>
        <p:txBody>
          <a:bodyPr/>
          <a:lstStyle>
            <a:lvl1pPr>
              <a:defRPr lang="en-US" sz="4400" b="1" kern="1200" dirty="0">
                <a:solidFill>
                  <a:srgbClr val="45BCE5"/>
                </a:solidFill>
                <a:latin typeface="Allstate Sans W" panose="0200060300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en-US" dirty="0"/>
              <a:t>Click to add text.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33924-D4A9-4C01-9B34-CD7751AC6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9355" y="5705"/>
            <a:ext cx="3728832" cy="6831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C097C7-A4CF-47B2-91A9-2CF766F957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1094476" y="3124790"/>
            <a:ext cx="757788" cy="59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53FDCD-0F68-457B-9D60-7B779FD56E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9779" y="6387058"/>
            <a:ext cx="826553" cy="3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57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8281C-D925-1B42-8A9F-AD2DF1A73B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9784A-DACA-4BDA-A137-7C6DF0080A0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9725" y="1485901"/>
            <a:ext cx="10966450" cy="4373362"/>
          </a:xfrm>
        </p:spPr>
        <p:txBody>
          <a:bodyPr/>
          <a:lstStyle>
            <a:lvl1pPr>
              <a:defRPr>
                <a:latin typeface="Allstate Sans W" panose="02000603000000020004" pitchFamily="2" charset="0"/>
              </a:defRPr>
            </a:lvl1pPr>
            <a:lvl2pPr>
              <a:defRPr>
                <a:latin typeface="Allstate Sans W" panose="02000603000000020004" pitchFamily="2" charset="0"/>
              </a:defRPr>
            </a:lvl2pPr>
            <a:lvl3pPr>
              <a:defRPr>
                <a:latin typeface="Allstate Sans W" panose="02000603000000020004" pitchFamily="2" charset="0"/>
              </a:defRPr>
            </a:lvl3pPr>
            <a:lvl4pPr>
              <a:defRPr>
                <a:latin typeface="Allstate Sans W" panose="02000603000000020004" pitchFamily="2" charset="0"/>
              </a:defRPr>
            </a:lvl4pPr>
            <a:lvl5pPr>
              <a:defRPr>
                <a:latin typeface="Allstate Sans W" panose="020006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26FCE8-F230-4A34-96EA-FDF95E1E1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7F32DE-E4A7-4E5F-8269-228ED989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025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D3CF8-F16F-4740-ACF2-E05EB9A2D5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A7A43-2DAC-4D39-A4CC-5D6EB26171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8138" y="1485900"/>
            <a:ext cx="5397500" cy="4355607"/>
          </a:xfrm>
        </p:spPr>
        <p:txBody>
          <a:bodyPr/>
          <a:lstStyle>
            <a:lvl1pPr>
              <a:defRPr>
                <a:latin typeface="Allstate Sans W" panose="02000603000000020004" pitchFamily="2" charset="0"/>
              </a:defRPr>
            </a:lvl1pPr>
            <a:lvl2pPr>
              <a:defRPr>
                <a:latin typeface="Allstate Sans W" panose="02000603000000020004" pitchFamily="2" charset="0"/>
              </a:defRPr>
            </a:lvl2pPr>
            <a:lvl3pPr>
              <a:defRPr>
                <a:latin typeface="Allstate Sans W" panose="02000603000000020004" pitchFamily="2" charset="0"/>
              </a:defRPr>
            </a:lvl3pPr>
            <a:lvl4pPr>
              <a:defRPr>
                <a:latin typeface="Allstate Sans W" panose="02000603000000020004" pitchFamily="2" charset="0"/>
              </a:defRPr>
            </a:lvl4pPr>
            <a:lvl5pPr>
              <a:defRPr>
                <a:latin typeface="Allstate Sans W" panose="020006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273AAB-54F1-49B2-94C8-BCDFBBF5327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02325" y="1485900"/>
            <a:ext cx="5397500" cy="4355607"/>
          </a:xfrm>
        </p:spPr>
        <p:txBody>
          <a:bodyPr/>
          <a:lstStyle>
            <a:lvl1pPr>
              <a:defRPr>
                <a:latin typeface="Allstate Sans W" panose="02000603000000020004" pitchFamily="2" charset="0"/>
              </a:defRPr>
            </a:lvl1pPr>
            <a:lvl2pPr>
              <a:defRPr>
                <a:latin typeface="Allstate Sans W" panose="02000603000000020004" pitchFamily="2" charset="0"/>
              </a:defRPr>
            </a:lvl2pPr>
            <a:lvl3pPr>
              <a:defRPr>
                <a:latin typeface="Allstate Sans W" panose="02000603000000020004" pitchFamily="2" charset="0"/>
              </a:defRPr>
            </a:lvl3pPr>
            <a:lvl4pPr>
              <a:defRPr>
                <a:latin typeface="Allstate Sans W" panose="02000603000000020004" pitchFamily="2" charset="0"/>
              </a:defRPr>
            </a:lvl4pPr>
            <a:lvl5pPr>
              <a:defRPr>
                <a:latin typeface="Allstate Sans W" panose="020006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83541C-CF9B-4DE0-812E-DA4A83A21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360398-664D-4814-9EE5-1B55F004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998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E57C8-7A28-1A4F-9E14-E85981496FD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328EB01-1E7D-4569-A883-858E8B3515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8328" y="1485900"/>
            <a:ext cx="5396817" cy="49362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45BCE5"/>
                </a:solidFill>
              </a:defRPr>
            </a:lvl1pPr>
          </a:lstStyle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3687E630-1776-4655-B2EB-C78442FF1B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0388" y="1485900"/>
            <a:ext cx="5395786" cy="49362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45BCE5"/>
                </a:solidFill>
              </a:defRPr>
            </a:lvl1pPr>
          </a:lstStyle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78124CA-0116-415D-993E-4C0BB264469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8138" y="1979525"/>
            <a:ext cx="5395912" cy="3870860"/>
          </a:xfrm>
        </p:spPr>
        <p:txBody>
          <a:bodyPr/>
          <a:lstStyle>
            <a:lvl1pPr>
              <a:defRPr>
                <a:latin typeface="Allstate Sans W" panose="02000603000000020004" pitchFamily="2" charset="0"/>
              </a:defRPr>
            </a:lvl1pPr>
            <a:lvl2pPr>
              <a:defRPr>
                <a:latin typeface="Allstate Sans W" panose="02000603000000020004" pitchFamily="2" charset="0"/>
              </a:defRPr>
            </a:lvl2pPr>
            <a:lvl3pPr>
              <a:defRPr>
                <a:latin typeface="Allstate Sans W" panose="02000603000000020004" pitchFamily="2" charset="0"/>
              </a:defRPr>
            </a:lvl3pPr>
            <a:lvl4pPr>
              <a:defRPr>
                <a:latin typeface="Allstate Sans W" panose="02000603000000020004" pitchFamily="2" charset="0"/>
              </a:defRPr>
            </a:lvl4pPr>
            <a:lvl5pPr>
              <a:defRPr>
                <a:latin typeface="Allstate Sans W" panose="020006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6F0C70B-1C43-437E-9FBC-4D84A85325E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910263" y="1979524"/>
            <a:ext cx="5395912" cy="3870860"/>
          </a:xfrm>
        </p:spPr>
        <p:txBody>
          <a:bodyPr/>
          <a:lstStyle>
            <a:lvl1pPr>
              <a:defRPr>
                <a:latin typeface="Allstate Sans W" panose="02000603000000020004" pitchFamily="2" charset="0"/>
              </a:defRPr>
            </a:lvl1pPr>
            <a:lvl2pPr>
              <a:defRPr>
                <a:latin typeface="Allstate Sans W" panose="02000603000000020004" pitchFamily="2" charset="0"/>
              </a:defRPr>
            </a:lvl2pPr>
            <a:lvl3pPr>
              <a:defRPr>
                <a:latin typeface="Allstate Sans W" panose="02000603000000020004" pitchFamily="2" charset="0"/>
              </a:defRPr>
            </a:lvl3pPr>
            <a:lvl4pPr>
              <a:defRPr>
                <a:latin typeface="Allstate Sans W" panose="02000603000000020004" pitchFamily="2" charset="0"/>
              </a:defRPr>
            </a:lvl4pPr>
            <a:lvl5pPr>
              <a:defRPr>
                <a:latin typeface="Allstate Sans W" panose="020006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71495E-096A-49F5-8337-800BA512A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9E1D70-7430-4C71-A499-44FD99FC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273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A50BB-DCB6-1D44-AFCB-9B3AF9AC8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C78EC-F254-46FB-A3DE-A83559FE9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20CA0A-565B-4ACC-9CA2-63FFA531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159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35E033-1C00-6B43-8A0A-7F2DC5AAB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3D636-A5CA-4A86-8ADA-86B21BA253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03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0E1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164A5A-6362-4622-8236-6FF8F3F2F299}"/>
              </a:ext>
            </a:extLst>
          </p:cNvPr>
          <p:cNvSpPr/>
          <p:nvPr userDrawn="1"/>
        </p:nvSpPr>
        <p:spPr>
          <a:xfrm>
            <a:off x="10624457" y="17734"/>
            <a:ext cx="1567543" cy="68321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59CC88D-531A-9145-9A4B-C6588683B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291" y="3773755"/>
            <a:ext cx="6439047" cy="82577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6F9"/>
                </a:solidFill>
              </a:defRPr>
            </a:lvl1pPr>
          </a:lstStyle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1EF0C-28D6-3E4E-81B6-4155D60FA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291" y="889000"/>
            <a:ext cx="6439047" cy="2836180"/>
          </a:xfrm>
        </p:spPr>
        <p:txBody>
          <a:bodyPr/>
          <a:lstStyle>
            <a:lvl1pPr>
              <a:defRPr lang="en-US" sz="5400" b="1" kern="1200" dirty="0">
                <a:solidFill>
                  <a:srgbClr val="45BCE5"/>
                </a:solidFill>
                <a:latin typeface="Allstate Sans W" panose="02000603000000020004" pitchFamily="2" charset="0"/>
                <a:ea typeface="+mn-ea"/>
                <a:cs typeface="+mn-cs"/>
              </a:defRPr>
            </a:lvl1pPr>
          </a:lstStyle>
          <a:p>
            <a:pPr marL="0" lvl="0" indent="0" algn="l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dirty="0"/>
              <a:t>Click to add text.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783585-299C-B249-A0B2-3A221BC5B8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438" y="4580066"/>
            <a:ext cx="2095500" cy="231775"/>
          </a:xfrm>
        </p:spPr>
        <p:txBody>
          <a:bodyPr/>
          <a:lstStyle>
            <a:lvl1pPr marL="0" indent="0">
              <a:buNone/>
              <a:defRPr lang="en-US" sz="1000" b="1" kern="1200" spc="170" baseline="0" dirty="0">
                <a:solidFill>
                  <a:schemeClr val="accent4"/>
                </a:solidFill>
                <a:latin typeface="Allstate Sans W" panose="0200060300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MM.DD.YYYY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6CDABA-CAE1-4DC7-89A4-052281F22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3742" y="6372544"/>
            <a:ext cx="825617" cy="308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A90FE8-C451-4FC2-8170-69923F80B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9355" y="5705"/>
            <a:ext cx="3728832" cy="6831144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10B97C8B-9986-4A0A-8FB3-F2E4A2B2E3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30552" y="2987675"/>
            <a:ext cx="1121599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84AF10-4D96-4183-B183-0AB1D2AD6F14}"/>
              </a:ext>
            </a:extLst>
          </p:cNvPr>
          <p:cNvSpPr/>
          <p:nvPr userDrawn="1"/>
        </p:nvSpPr>
        <p:spPr>
          <a:xfrm>
            <a:off x="452291" y="5283350"/>
            <a:ext cx="7225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For agent use only. Not for distribution to consumers.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The Allstate Benefits Self-Funded Program provides tools for employers owning small to mid-sized businesses to establish a self-funded health benefit plan for their employees. The benefit plan is established by the employer and is not an insurance product. For employers in the Allstate Benefits Self-Funded Program, stop-loss insurance is underwritten by: </a:t>
            </a:r>
            <a:r>
              <a:rPr lang="en-US" sz="1000" dirty="0" err="1">
                <a:solidFill>
                  <a:srgbClr val="FEFCFF"/>
                </a:solidFill>
                <a:latin typeface="Allstate Sans W" panose="02000603000000020004" pitchFamily="2" charset="0"/>
              </a:rPr>
              <a:t>Integon</a:t>
            </a: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 National Insurance Company in CT, NY and VT; </a:t>
            </a:r>
            <a:r>
              <a:rPr lang="en-US" sz="1000" dirty="0" err="1">
                <a:solidFill>
                  <a:srgbClr val="FEFCFF"/>
                </a:solidFill>
                <a:latin typeface="Allstate Sans W" panose="02000603000000020004" pitchFamily="2" charset="0"/>
              </a:rPr>
              <a:t>Integon</a:t>
            </a: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 Indemnity Corporation in FL; and National Health Insurance Company in all other states where offered. National Health Insurance Company, </a:t>
            </a:r>
            <a:r>
              <a:rPr lang="en-US" sz="1000" dirty="0" err="1">
                <a:solidFill>
                  <a:srgbClr val="FEFCFF"/>
                </a:solidFill>
                <a:latin typeface="Allstate Sans W" panose="02000603000000020004" pitchFamily="2" charset="0"/>
              </a:rPr>
              <a:t>Integon</a:t>
            </a: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 National Insurance Company, and </a:t>
            </a:r>
            <a:r>
              <a:rPr lang="en-US" sz="1000" dirty="0" err="1">
                <a:solidFill>
                  <a:srgbClr val="FEFCFF"/>
                </a:solidFill>
                <a:latin typeface="Allstate Sans W" panose="02000603000000020004" pitchFamily="2" charset="0"/>
              </a:rPr>
              <a:t>Integon</a:t>
            </a: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 Indemnity Corporation are rated “A+” (Superior) by A.M. Best.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ABGH_1069 (Rev. 08/2021) © 2021 Allstate Insurance Company. www.allstate.com or allstatebenefits.com. </a:t>
            </a:r>
          </a:p>
        </p:txBody>
      </p:sp>
    </p:spTree>
    <p:extLst>
      <p:ext uri="{BB962C8B-B14F-4D97-AF65-F5344CB8AC3E}">
        <p14:creationId xmlns:p14="http://schemas.microsoft.com/office/powerpoint/2010/main" val="426453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4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Divider A">
    <p:bg>
      <p:bgPr>
        <a:solidFill>
          <a:srgbClr val="D0D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38328" y="3726693"/>
            <a:ext cx="7023100" cy="193992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2576273"/>
            <a:ext cx="7023193" cy="1107996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4B6770-E079-6B4E-92EC-B5254E8D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C5FF68-AB75-47E5-BD1E-0A1623CA92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396" y="6387058"/>
            <a:ext cx="824936" cy="308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514916-C637-44E7-8E73-71DB613258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94476" y="3126776"/>
            <a:ext cx="765115" cy="594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A80A7-EFC7-4F96-AD54-81751C426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912"/>
          <a:stretch/>
        </p:blipFill>
        <p:spPr>
          <a:xfrm>
            <a:off x="7049403" y="5706"/>
            <a:ext cx="3728784" cy="68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90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803B7-D3BA-F442-9452-C65A13465E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C4AE9-6970-49D9-95E8-B813508B26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8138" y="1485900"/>
            <a:ext cx="11060112" cy="44621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661B37-2DF4-441E-A725-3AA13F025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C5969-CA02-462E-B169-30CBF5DE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918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91E20-922D-D044-B780-5FFE9EE7CB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8494F-577B-4CE2-B0ED-252CF1AA150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8138" y="1485901"/>
            <a:ext cx="5410200" cy="43644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E27E03-A445-4270-9550-88633106CA5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02325" y="1485900"/>
            <a:ext cx="5497513" cy="43644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2E48B5-0054-4E91-A68F-7E156A836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8479A3-A8B0-4D25-9360-490D9344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228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0E1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19FAEDD-3281-4848-8639-27BF3BBD3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lstate Sans W" panose="02000603000000020004" pitchFamily="2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2291" y="3773754"/>
            <a:ext cx="6439047" cy="2907353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3F6F9"/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D39FA-9BA3-B947-A522-5A22D78436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291" y="736600"/>
            <a:ext cx="6439047" cy="2988580"/>
          </a:xfrm>
        </p:spPr>
        <p:txBody>
          <a:bodyPr/>
          <a:lstStyle>
            <a:lvl1pPr>
              <a:defRPr lang="en-US" sz="5400" b="1" kern="1200" dirty="0">
                <a:solidFill>
                  <a:srgbClr val="45BCE5"/>
                </a:solidFill>
                <a:latin typeface="Allstate Sans W" panose="02000603000000020004" pitchFamily="2" charset="0"/>
                <a:ea typeface="+mn-ea"/>
                <a:cs typeface="+mn-cs"/>
              </a:defRPr>
            </a:lvl1pPr>
          </a:lstStyle>
          <a:p>
            <a:pPr marL="0" lvl="0" indent="0" algn="l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dirty="0"/>
              <a:t>Click to add text.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8D85D3-0AA5-D644-A40F-82C214AA7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9355" y="5705"/>
            <a:ext cx="3728832" cy="6831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F1A624-070F-4BF7-8FB7-836EAFEC31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3742" y="6372544"/>
            <a:ext cx="825617" cy="30856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EAA45F7-1C8A-4541-B521-31FA1CBBD1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30552" y="2987675"/>
            <a:ext cx="1121599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hidden="1">
            <a:extLst>
              <a:ext uri="{FF2B5EF4-FFF2-40B4-BE49-F238E27FC236}">
                <a16:creationId xmlns:a16="http://schemas.microsoft.com/office/drawing/2014/main" id="{515A9C24-964B-4306-8AAD-8AE36114F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302" y="17734"/>
            <a:ext cx="353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534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4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50107" y="1485900"/>
            <a:ext cx="5396817" cy="473529"/>
          </a:xfrm>
        </p:spPr>
        <p:txBody>
          <a:bodyPr anchor="t">
            <a:noAutofit/>
          </a:bodyPr>
          <a:lstStyle>
            <a:lvl1pPr marL="0" indent="0">
              <a:spcBef>
                <a:spcPts val="900"/>
              </a:spcBef>
              <a:spcAft>
                <a:spcPts val="900"/>
              </a:spcAft>
              <a:buNone/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910388" y="1485900"/>
            <a:ext cx="5395786" cy="473529"/>
          </a:xfrm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8324B-C5DB-554E-BC2A-B4A76DBF8C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8EA3C-9B68-43F2-B3BA-51152261D89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50838" y="1958975"/>
            <a:ext cx="5395912" cy="3960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714CC9-86AD-4C42-AC53-5604ADCFBC4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910263" y="1958975"/>
            <a:ext cx="5395912" cy="3960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152E15-1BBD-4DF8-AD0E-C979688DD5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312800-FA98-4A6C-9A46-75007035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041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C3B7-8A29-554F-8875-44DF3911E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41214-D233-473E-BA96-A7CC269B9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33983B-B855-4428-A008-6F1970D0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424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471530-6906-BE41-A022-B957EAB64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8317" y="6185928"/>
            <a:ext cx="612648" cy="685800"/>
          </a:xfrm>
        </p:spPr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C20B5-0487-4B98-964D-7B965BCBF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3"/>
          </a:xfrm>
          <a:prstGeom prst="rect">
            <a:avLst/>
          </a:prstGeom>
        </p:spPr>
      </p:pic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A9F6284B-2896-486C-B16D-202B4015646A}"/>
              </a:ext>
            </a:extLst>
          </p:cNvPr>
          <p:cNvSpPr/>
          <p:nvPr userDrawn="1"/>
        </p:nvSpPr>
        <p:spPr>
          <a:xfrm>
            <a:off x="838200" y="745435"/>
            <a:ext cx="5161549" cy="536713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FAE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97D8FD2-B9D4-46DC-939E-4D1AF9C766B5}"/>
              </a:ext>
            </a:extLst>
          </p:cNvPr>
          <p:cNvSpPr/>
          <p:nvPr userDrawn="1"/>
        </p:nvSpPr>
        <p:spPr>
          <a:xfrm>
            <a:off x="6216317" y="745435"/>
            <a:ext cx="5163312" cy="536713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FA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24A2-35AC-4886-ABC2-68E088D70D33}"/>
              </a:ext>
            </a:extLst>
          </p:cNvPr>
          <p:cNvSpPr txBox="1"/>
          <p:nvPr userDrawn="1"/>
        </p:nvSpPr>
        <p:spPr>
          <a:xfrm>
            <a:off x="836436" y="3012948"/>
            <a:ext cx="5163312" cy="832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llstate Sans W" panose="02000603000000020004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1B4E4-8DB2-4B9D-ACA8-5BA124585348}"/>
              </a:ext>
            </a:extLst>
          </p:cNvPr>
          <p:cNvSpPr txBox="1"/>
          <p:nvPr userDrawn="1"/>
        </p:nvSpPr>
        <p:spPr>
          <a:xfrm>
            <a:off x="6216317" y="3014055"/>
            <a:ext cx="51615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llstate Sans W" panose="02000603000000020004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Please contact: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4D89786-02E9-47BE-A845-3270F43C65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5888" y="3848385"/>
            <a:ext cx="5163312" cy="682280"/>
          </a:xfrm>
        </p:spPr>
        <p:txBody>
          <a:bodyPr>
            <a:normAutofit/>
          </a:bodyPr>
          <a:lstStyle>
            <a:lvl1pPr marL="0" indent="0" algn="ctr">
              <a:buNone/>
              <a:defRPr sz="221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[contact info]</a:t>
            </a:r>
          </a:p>
        </p:txBody>
      </p:sp>
    </p:spTree>
    <p:extLst>
      <p:ext uri="{BB962C8B-B14F-4D97-AF65-F5344CB8AC3E}">
        <p14:creationId xmlns:p14="http://schemas.microsoft.com/office/powerpoint/2010/main" val="847737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-by-Sid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61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Divider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E884CC-FC15-429E-9C91-E316C677B5F9}"/>
              </a:ext>
            </a:extLst>
          </p:cNvPr>
          <p:cNvSpPr/>
          <p:nvPr userDrawn="1"/>
        </p:nvSpPr>
        <p:spPr>
          <a:xfrm>
            <a:off x="10755086" y="6517481"/>
            <a:ext cx="1436914" cy="340519"/>
          </a:xfrm>
          <a:prstGeom prst="rect">
            <a:avLst/>
          </a:prstGeom>
          <a:solidFill>
            <a:srgbClr val="0032A0"/>
          </a:solidFill>
          <a:ln>
            <a:solidFill>
              <a:srgbClr val="00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9E704C-2760-E948-A201-5CDAA086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AB6D75D-A991-774A-AE41-4DB8C4595D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328" y="3710651"/>
            <a:ext cx="7023100" cy="193992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10970-0114-C74A-8FBA-1BBDA32AA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725" y="1207424"/>
            <a:ext cx="7021703" cy="2460803"/>
          </a:xfrm>
        </p:spPr>
        <p:txBody>
          <a:bodyPr/>
          <a:lstStyle>
            <a:lvl1pPr>
              <a:defRPr lang="en-US" sz="4400" b="1" kern="1200" dirty="0">
                <a:solidFill>
                  <a:srgbClr val="45BCE5"/>
                </a:solidFill>
                <a:latin typeface="Allstate Sans W" panose="0200060300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en-US" dirty="0"/>
              <a:t>Click to add text.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2B8179-785C-427B-936B-653014833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9355" y="5705"/>
            <a:ext cx="3728832" cy="6831144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DF2CFB96-A7BC-4DFF-9222-452DD1F78D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1094476" y="3124790"/>
            <a:ext cx="757788" cy="59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1558CE-A294-499B-BEED-9303B9DAB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9779" y="6387058"/>
            <a:ext cx="826553" cy="3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04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D0FDA-25B6-1A4D-A892-794329329A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8AF99-E2F1-4EBC-9383-0135BD8008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9725" y="1485900"/>
            <a:ext cx="10990263" cy="43467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DBC38-93A7-410E-9D96-5F05E01AE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94D6D7-CA47-4774-BE3A-B09E5687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492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207BF-F8BE-5642-91A4-F2D7923591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8206A9-06D7-4EF0-8386-EF52A711354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8138" y="1485900"/>
            <a:ext cx="5397500" cy="43200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EF4444-1B44-4A1C-9547-D596F94E79A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02325" y="1485900"/>
            <a:ext cx="5397500" cy="432009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B3299B-5DF5-4223-B155-2EE6D0F64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0A2A42-7271-4981-B240-D4F89E76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16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38328" y="1485900"/>
            <a:ext cx="5396817" cy="49362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45BCE5"/>
                </a:solidFill>
              </a:defRPr>
            </a:lvl1pPr>
          </a:lstStyle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910388" y="1485900"/>
            <a:ext cx="5395786" cy="49362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45BCE5"/>
                </a:solidFill>
              </a:defRPr>
            </a:lvl1pPr>
          </a:lstStyle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97F06-87D3-1E41-89B6-B851885D123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8F54E-5B48-4B52-BBCD-F036FA2C137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8138" y="1979524"/>
            <a:ext cx="5395912" cy="38619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C8BD22-0666-4841-8F1C-E48592D33E4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910263" y="1979524"/>
            <a:ext cx="5395912" cy="38619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D14C33-7766-4C33-813B-D45EDC088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84442C-DAFF-4486-87AC-CFCE5774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40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1C07C-4098-7A4F-AE79-FADB0A978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59CCC-D0F7-4AC8-BAB7-83A22DF5A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E55E43-1809-491D-B430-84385A19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832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FCD5F7-ACF8-9840-8B81-D629B12B3A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sz="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E0323-FA42-41EC-A42C-5B09B33BF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872" y="6331299"/>
            <a:ext cx="1179460" cy="3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1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0E1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6D555B-1D6F-46D3-BF82-4CE5DD9A0AD3}"/>
              </a:ext>
            </a:extLst>
          </p:cNvPr>
          <p:cNvSpPr/>
          <p:nvPr userDrawn="1"/>
        </p:nvSpPr>
        <p:spPr>
          <a:xfrm>
            <a:off x="10624457" y="17734"/>
            <a:ext cx="1567543" cy="68321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161C1CB-CA70-F343-AAE2-A08BEFFEF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291" y="3773755"/>
            <a:ext cx="6439047" cy="82577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6F9"/>
                </a:solidFill>
                <a:latin typeface="Allstate Sans W" panose="02000603000000020004" pitchFamily="2" charset="0"/>
              </a:defRPr>
            </a:lvl1pPr>
          </a:lstStyle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65991-3384-8F45-BDCE-8F0363393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291" y="965200"/>
            <a:ext cx="6439047" cy="2759980"/>
          </a:xfrm>
        </p:spPr>
        <p:txBody>
          <a:bodyPr/>
          <a:lstStyle>
            <a:lvl1pPr>
              <a:defRPr lang="en-US" sz="4000" b="1" kern="1200" dirty="0">
                <a:solidFill>
                  <a:srgbClr val="45BCE5"/>
                </a:solidFill>
                <a:latin typeface="Allstate Sans W" panose="02000603000000020004" pitchFamily="2" charset="0"/>
                <a:ea typeface="+mn-ea"/>
                <a:cs typeface="+mn-cs"/>
              </a:defRPr>
            </a:lvl1pPr>
          </a:lstStyle>
          <a:p>
            <a:pPr marL="0" lvl="0" indent="0" algn="l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dirty="0"/>
              <a:t>Click to add text.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9E88331-F9D8-A34A-8DF7-38512AF91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438" y="4580066"/>
            <a:ext cx="2095500" cy="231775"/>
          </a:xfrm>
        </p:spPr>
        <p:txBody>
          <a:bodyPr/>
          <a:lstStyle>
            <a:lvl1pPr marL="0" indent="0">
              <a:buNone/>
              <a:defRPr lang="en-US" sz="1000" b="1" kern="1200" spc="170" baseline="0" dirty="0">
                <a:solidFill>
                  <a:schemeClr val="accent4"/>
                </a:solidFill>
                <a:latin typeface="Allstate Sans W" panose="02000603000000020004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MM.DD.YYYY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31F6C7-6D9F-4A48-9D11-49BCD1DC2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3742" y="6372544"/>
            <a:ext cx="825617" cy="308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11B6CB-C446-4A07-8734-B86F021E0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9355" y="5705"/>
            <a:ext cx="3728832" cy="6831144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48FDC2C-EE60-491F-AC32-92943F6E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30552" y="2987675"/>
            <a:ext cx="1121599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F36423-7DFE-42C7-BF3D-5B8E819E53FD}"/>
              </a:ext>
            </a:extLst>
          </p:cNvPr>
          <p:cNvSpPr/>
          <p:nvPr userDrawn="1"/>
        </p:nvSpPr>
        <p:spPr>
          <a:xfrm>
            <a:off x="452291" y="5283350"/>
            <a:ext cx="7225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For agent use only. Not for distribution to consumers.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The Allstate Benefits Self-Funded Program provides tools for employers owning small to mid-sized businesses to establish a self-funded health benefit plan for their employees. The benefit plan is established by the employer and is not an insurance product. For employers in the Allstate Benefits Self-Funded Program, stop-loss insurance is underwritten by: </a:t>
            </a:r>
            <a:r>
              <a:rPr lang="en-US" sz="1000" dirty="0" err="1">
                <a:solidFill>
                  <a:srgbClr val="FEFCFF"/>
                </a:solidFill>
                <a:latin typeface="Allstate Sans W" panose="02000603000000020004" pitchFamily="2" charset="0"/>
              </a:rPr>
              <a:t>Integon</a:t>
            </a: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 National Insurance Company in CT, NY and VT; </a:t>
            </a:r>
            <a:r>
              <a:rPr lang="en-US" sz="1000" dirty="0" err="1">
                <a:solidFill>
                  <a:srgbClr val="FEFCFF"/>
                </a:solidFill>
                <a:latin typeface="Allstate Sans W" panose="02000603000000020004" pitchFamily="2" charset="0"/>
              </a:rPr>
              <a:t>Integon</a:t>
            </a: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 Indemnity Corporation in FL; and National Health Insurance Company in all other states where offered. National Health Insurance Company, </a:t>
            </a:r>
            <a:r>
              <a:rPr lang="en-US" sz="1000" dirty="0" err="1">
                <a:solidFill>
                  <a:srgbClr val="FEFCFF"/>
                </a:solidFill>
                <a:latin typeface="Allstate Sans W" panose="02000603000000020004" pitchFamily="2" charset="0"/>
              </a:rPr>
              <a:t>Integon</a:t>
            </a: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 National Insurance Company, and </a:t>
            </a:r>
            <a:r>
              <a:rPr lang="en-US" sz="1000" dirty="0" err="1">
                <a:solidFill>
                  <a:srgbClr val="FEFCFF"/>
                </a:solidFill>
                <a:latin typeface="Allstate Sans W" panose="02000603000000020004" pitchFamily="2" charset="0"/>
              </a:rPr>
              <a:t>Integon</a:t>
            </a: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 Indemnity Corporation are rated “A+” (Superior) by A.M. Best.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ABGH_1069 (Rev. 08/2021) © 2021 Allstate Insurance Company. www.allstate.com or allstatebenefits.com. </a:t>
            </a:r>
          </a:p>
        </p:txBody>
      </p:sp>
    </p:spTree>
    <p:extLst>
      <p:ext uri="{BB962C8B-B14F-4D97-AF65-F5344CB8AC3E}">
        <p14:creationId xmlns:p14="http://schemas.microsoft.com/office/powerpoint/2010/main" val="294673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4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A2888EDD-C34B-EC42-B389-37233064A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118769"/>
            <a:ext cx="10635007" cy="107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8494BF56-295B-344F-A53F-D32DB0DB5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9725" y="1485900"/>
            <a:ext cx="10635007" cy="435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add text.</a:t>
            </a:r>
          </a:p>
          <a:p>
            <a:pPr lvl="1"/>
            <a:r>
              <a:rPr lang="en-US" altLang="en-US" dirty="0"/>
              <a:t>First bullet</a:t>
            </a:r>
          </a:p>
          <a:p>
            <a:pPr lvl="2"/>
            <a:r>
              <a:rPr lang="en-US" altLang="en-US" dirty="0"/>
              <a:t>Second bullet</a:t>
            </a:r>
          </a:p>
          <a:p>
            <a:pPr lvl="3"/>
            <a:r>
              <a:rPr lang="en-US" altLang="en-US" dirty="0"/>
              <a:t>Third bullet</a:t>
            </a:r>
          </a:p>
          <a:p>
            <a:pPr lvl="4"/>
            <a:r>
              <a:rPr lang="en-US" altLang="en-US" dirty="0"/>
              <a:t>Fourth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C9BB0-9945-A842-92F8-7942A530A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176963"/>
            <a:ext cx="609600" cy="681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en-US" altLang="en-US" sz="900" b="1" kern="1200" smtClean="0">
                <a:solidFill>
                  <a:schemeClr val="bg1"/>
                </a:solidFill>
                <a:latin typeface="Allstate Sans W" panose="02000603000000020004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2AB1B-9334-6544-AE5D-A27FC9DC02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325" y="6554788"/>
            <a:ext cx="2622513" cy="10772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b="1" dirty="0">
                <a:solidFill>
                  <a:srgbClr val="0033A0"/>
                </a:solidFill>
                <a:cs typeface="Arial" panose="020B0604020202020204" pitchFamily="34" charset="0"/>
              </a:rPr>
              <a:t>Allstate Insurance Company </a:t>
            </a:r>
            <a:fld id="{BE2E27E1-53A7-674F-BBFA-2667E28BDD4A}" type="datetimeyyyy">
              <a:rPr lang="en-US" altLang="en-US" sz="700" b="1" smtClean="0">
                <a:solidFill>
                  <a:srgbClr val="0033A0"/>
                </a:solidFill>
                <a:cs typeface="Arial" panose="020B0604020202020204" pitchFamily="34" charset="0"/>
              </a:rPr>
              <a:t>2024</a:t>
            </a:fld>
            <a:r>
              <a:rPr lang="en-US" altLang="en-US" sz="700" b="1" dirty="0">
                <a:solidFill>
                  <a:srgbClr val="0033A0"/>
                </a:solidFill>
                <a:cs typeface="Arial" panose="020B0604020202020204" pitchFamily="34" charset="0"/>
              </a:rPr>
              <a:t>.  Proprietary &amp; Confidential</a:t>
            </a:r>
          </a:p>
        </p:txBody>
      </p:sp>
      <p:sp>
        <p:nvSpPr>
          <p:cNvPr id="2" name="MSIPCMContentMarking" descr="{&quot;HashCode&quot;:1840550347,&quot;Placement&quot;:&quot;Footer&quot;}">
            <a:extLst>
              <a:ext uri="{FF2B5EF4-FFF2-40B4-BE49-F238E27FC236}">
                <a16:creationId xmlns:a16="http://schemas.microsoft.com/office/drawing/2014/main" id="{31CE5CE7-3066-43F5-86A6-CB1DB8A41393}"/>
              </a:ext>
            </a:extLst>
          </p:cNvPr>
          <p:cNvSpPr txBox="1"/>
          <p:nvPr userDrawn="1"/>
        </p:nvSpPr>
        <p:spPr>
          <a:xfrm>
            <a:off x="10849370" y="6649884"/>
            <a:ext cx="134263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9BFFF"/>
                </a:solidFill>
                <a:latin typeface="Allstate Sans W" panose="02000603000000020004" pitchFamily="2" charset="0"/>
              </a:rPr>
              <a:t>Internal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13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altLang="en-US" sz="4000" b="1" kern="1200" dirty="0">
          <a:solidFill>
            <a:srgbClr val="45BCE5"/>
          </a:solidFill>
          <a:latin typeface="Allstate Sans W" panose="02000603000000020004" pitchFamily="2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Allstate Sans W" panose="02000603000000020004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SzPct val="120000"/>
        <a:buFont typeface="Arial" panose="020B0604020202020204" pitchFamily="34" charset="0"/>
        <a:buChar char="◦"/>
        <a:defRPr sz="2400" kern="1200">
          <a:solidFill>
            <a:schemeClr val="bg2"/>
          </a:solidFill>
          <a:latin typeface="Allstate Sans W" panose="02000603000000020004" pitchFamily="2" charset="0"/>
          <a:ea typeface="+mn-ea"/>
          <a:cs typeface="+mn-cs"/>
        </a:defRPr>
      </a:lvl2pPr>
      <a:lvl3pPr marL="1149350" indent="-231775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SzPct val="100000"/>
        <a:buFont typeface="Arial" panose="020B0604020202020204" pitchFamily="34" charset="0"/>
        <a:buChar char="–"/>
        <a:tabLst/>
        <a:defRPr sz="2000" kern="1200">
          <a:solidFill>
            <a:schemeClr val="bg2"/>
          </a:solidFill>
          <a:latin typeface="Allstate Sans W" panose="02000603000000020004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Allstate Sans W" panose="02000603000000020004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bg2"/>
          </a:solidFill>
          <a:latin typeface="Allstate Sans W" panose="020006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orient="horz" pos="936" userDrawn="1">
          <p15:clr>
            <a:srgbClr val="F26B43"/>
          </p15:clr>
        </p15:guide>
        <p15:guide id="3" pos="2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A2888EDD-C34B-EC42-B389-37233064A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9724" y="116429"/>
            <a:ext cx="10870581" cy="107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8494BF56-295B-344F-A53F-D32DB0DB5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9724" y="1485900"/>
            <a:ext cx="10870581" cy="440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add text.</a:t>
            </a:r>
          </a:p>
          <a:p>
            <a:pPr lvl="1"/>
            <a:r>
              <a:rPr lang="en-US" altLang="en-US" dirty="0"/>
              <a:t>First bullet</a:t>
            </a:r>
          </a:p>
          <a:p>
            <a:pPr lvl="2"/>
            <a:r>
              <a:rPr lang="en-US" altLang="en-US" dirty="0"/>
              <a:t>Second bullet</a:t>
            </a:r>
          </a:p>
          <a:p>
            <a:pPr lvl="3"/>
            <a:r>
              <a:rPr lang="en-US" altLang="en-US" dirty="0"/>
              <a:t>Third bullet</a:t>
            </a:r>
          </a:p>
          <a:p>
            <a:pPr lvl="4"/>
            <a:r>
              <a:rPr lang="en-US" altLang="en-US" dirty="0"/>
              <a:t>Fourth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C9BB0-9945-A842-92F8-7942A530A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9352" y="6176963"/>
            <a:ext cx="6126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en-US" altLang="en-US" sz="900" b="1" kern="1200" smtClean="0">
                <a:solidFill>
                  <a:schemeClr val="bg1"/>
                </a:solidFill>
                <a:latin typeface="Allstate Sans W" panose="02000603000000020004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MSIPCMContentMarking" descr="{&quot;HashCode&quot;:1840550347,&quot;Placement&quot;:&quot;Footer&quot;}">
            <a:extLst>
              <a:ext uri="{FF2B5EF4-FFF2-40B4-BE49-F238E27FC236}">
                <a16:creationId xmlns:a16="http://schemas.microsoft.com/office/drawing/2014/main" id="{7BA46299-040C-463E-8B9F-1B4E39BA58CC}"/>
              </a:ext>
            </a:extLst>
          </p:cNvPr>
          <p:cNvSpPr txBox="1"/>
          <p:nvPr userDrawn="1"/>
        </p:nvSpPr>
        <p:spPr>
          <a:xfrm>
            <a:off x="10849370" y="6649884"/>
            <a:ext cx="134263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9BFFF"/>
                </a:solidFill>
                <a:latin typeface="Allstate Sans W" panose="02000603000000020004" pitchFamily="2" charset="0"/>
              </a:rPr>
              <a:t>Internal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26817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altLang="en-US" sz="4000" b="1" kern="1200" dirty="0">
          <a:solidFill>
            <a:srgbClr val="45BCE5"/>
          </a:solidFill>
          <a:latin typeface="Allstate Sans W" panose="02000603000000020004" pitchFamily="2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Allstate Sans W" panose="02000603000000020004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SzPct val="120000"/>
        <a:buFont typeface="Arial" panose="020B0604020202020204" pitchFamily="34" charset="0"/>
        <a:buChar char="◦"/>
        <a:defRPr sz="2400" kern="1200">
          <a:solidFill>
            <a:schemeClr val="bg2"/>
          </a:solidFill>
          <a:latin typeface="Allstate Sans W" panose="02000603000000020004" pitchFamily="2" charset="0"/>
          <a:ea typeface="+mn-ea"/>
          <a:cs typeface="+mn-cs"/>
        </a:defRPr>
      </a:lvl2pPr>
      <a:lvl3pPr marL="1149350" indent="-231775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SzPct val="100000"/>
        <a:buFont typeface="Arial" panose="020B0604020202020204" pitchFamily="34" charset="0"/>
        <a:buChar char="–"/>
        <a:tabLst/>
        <a:defRPr sz="2000" kern="1200">
          <a:solidFill>
            <a:schemeClr val="bg2"/>
          </a:solidFill>
          <a:latin typeface="Allstate Sans W" panose="02000603000000020004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Allstate Sans W" panose="02000603000000020004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Font typeface="Arial" panose="020B0604020202020204" pitchFamily="34" charset="0"/>
        <a:buChar char="▪"/>
        <a:defRPr sz="1600" kern="1200">
          <a:solidFill>
            <a:schemeClr val="bg2"/>
          </a:solidFill>
          <a:latin typeface="Allstate Sans W" panose="020006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orient="horz" pos="936" userDrawn="1">
          <p15:clr>
            <a:srgbClr val="F26B43"/>
          </p15:clr>
        </p15:guide>
        <p15:guide id="3" pos="21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0D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A2888EDD-C34B-EC42-B389-37233064A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126477"/>
            <a:ext cx="10998835" cy="107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text.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8494BF56-295B-344F-A53F-D32DB0DB5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9725" y="1485900"/>
            <a:ext cx="10998835" cy="436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add text.</a:t>
            </a:r>
          </a:p>
          <a:p>
            <a:pPr lvl="1"/>
            <a:r>
              <a:rPr lang="en-US" altLang="en-US" dirty="0"/>
              <a:t>First bullet</a:t>
            </a:r>
          </a:p>
          <a:p>
            <a:pPr lvl="2"/>
            <a:r>
              <a:rPr lang="en-US" altLang="en-US" dirty="0"/>
              <a:t>Second bullet</a:t>
            </a:r>
          </a:p>
          <a:p>
            <a:pPr lvl="3"/>
            <a:r>
              <a:rPr lang="en-US" altLang="en-US" dirty="0"/>
              <a:t>Third bullet</a:t>
            </a:r>
          </a:p>
          <a:p>
            <a:pPr lvl="4"/>
            <a:r>
              <a:rPr lang="en-US" altLang="en-US" dirty="0"/>
              <a:t>Fourth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C9BB0-9945-A842-92F8-7942A530A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8317" y="6185928"/>
            <a:ext cx="6126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en-US" altLang="en-US" sz="900" b="1" kern="1200" smtClean="0">
                <a:solidFill>
                  <a:schemeClr val="tx1"/>
                </a:solidFill>
                <a:latin typeface="Allstate Sans W" panose="02000603000000020004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MSIPCMContentMarking" descr="{&quot;HashCode&quot;:1840550347,&quot;Placement&quot;:&quot;Footer&quot;}">
            <a:extLst>
              <a:ext uri="{FF2B5EF4-FFF2-40B4-BE49-F238E27FC236}">
                <a16:creationId xmlns:a16="http://schemas.microsoft.com/office/drawing/2014/main" id="{084BCE0A-414D-4C47-AB76-D2EAF985EDF5}"/>
              </a:ext>
            </a:extLst>
          </p:cNvPr>
          <p:cNvSpPr txBox="1"/>
          <p:nvPr userDrawn="1"/>
        </p:nvSpPr>
        <p:spPr>
          <a:xfrm>
            <a:off x="10849370" y="6649884"/>
            <a:ext cx="134263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9BFFF"/>
                </a:solidFill>
                <a:latin typeface="Allstate Sans W" panose="02000603000000020004" pitchFamily="2" charset="0"/>
              </a:rPr>
              <a:t>Internal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11026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altLang="en-US" sz="4000" b="1" kern="1200" dirty="0">
          <a:solidFill>
            <a:schemeClr val="accent3"/>
          </a:solidFill>
          <a:latin typeface="Allstate Sans W" panose="02000603000000020004" pitchFamily="2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llstate Sans W" panose="02000603000000020004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SzPct val="120000"/>
        <a:buFont typeface="Arial" panose="020B0604020202020204" pitchFamily="34" charset="0"/>
        <a:buChar char="◦"/>
        <a:defRPr sz="2400" kern="1200">
          <a:solidFill>
            <a:schemeClr val="tx1"/>
          </a:solidFill>
          <a:latin typeface="Allstate Sans W" panose="02000603000000020004" pitchFamily="2" charset="0"/>
          <a:ea typeface="+mn-ea"/>
          <a:cs typeface="+mn-cs"/>
        </a:defRPr>
      </a:lvl2pPr>
      <a:lvl3pPr marL="1149350" indent="-231775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SzPct val="100000"/>
        <a:buFont typeface="Arial" panose="020B0604020202020204" pitchFamily="34" charset="0"/>
        <a:buChar char="–"/>
        <a:tabLst/>
        <a:defRPr sz="2000" kern="1200">
          <a:solidFill>
            <a:schemeClr val="tx1"/>
          </a:solidFill>
          <a:latin typeface="Allstate Sans W" panose="02000603000000020004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lstate Sans W" panose="02000603000000020004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100000"/>
        </a:lnSpc>
        <a:spcBef>
          <a:spcPts val="900"/>
        </a:spcBef>
        <a:spcAft>
          <a:spcPts val="900"/>
        </a:spcAft>
        <a:buClr>
          <a:schemeClr val="bg1"/>
        </a:buClr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Allstate Sans W" panose="020006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0" userDrawn="1">
          <p15:clr>
            <a:srgbClr val="F26B43"/>
          </p15:clr>
        </p15:guide>
        <p15:guide id="2" orient="horz" pos="936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2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emf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34843F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D_2F934C7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9B9930-BA60-0546-8246-703BCBDA50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Big-business benefits in a small-business program.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E39687-68FB-E248-B116-EA5B2FE2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Self-Funded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DB446-F5B9-F94E-89D6-F223AD37AB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02. 17.2023</a:t>
            </a:r>
          </a:p>
        </p:txBody>
      </p:sp>
    </p:spTree>
    <p:extLst>
      <p:ext uri="{BB962C8B-B14F-4D97-AF65-F5344CB8AC3E}">
        <p14:creationId xmlns:p14="http://schemas.microsoft.com/office/powerpoint/2010/main" val="2318662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7AE13-D84F-8F49-B24D-977D3669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10</a:t>
            </a:fld>
            <a:endParaRPr lang="en-US" sz="7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95C4E-DE8B-4D4B-A831-FF3CB030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1058141"/>
            <a:ext cx="5756275" cy="4741718"/>
          </a:xfrm>
        </p:spPr>
        <p:txBody>
          <a:bodyPr anchor="ctr"/>
          <a:lstStyle/>
          <a:p>
            <a:r>
              <a:rPr lang="en-US" sz="4400" dirty="0"/>
              <a:t>Self-Funded Program</a:t>
            </a:r>
          </a:p>
        </p:txBody>
      </p:sp>
    </p:spTree>
    <p:extLst>
      <p:ext uri="{BB962C8B-B14F-4D97-AF65-F5344CB8AC3E}">
        <p14:creationId xmlns:p14="http://schemas.microsoft.com/office/powerpoint/2010/main" val="188624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33200-C14E-4705-9BAF-906AAB5714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11</a:t>
            </a:fld>
            <a:endParaRPr lang="en-US" sz="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97A8B-D420-4A06-B75D-ACDB0B6CD6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9724" y="1485900"/>
            <a:ext cx="11505911" cy="46910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Providing innovative employee benefits solutions that were once only available to large employers.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9F2203-E823-4076-AE43-A83DA990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specialize in…</a:t>
            </a: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81364022-E5F5-43F6-B7F1-5532F07329B7}"/>
              </a:ext>
            </a:extLst>
          </p:cNvPr>
          <p:cNvSpPr/>
          <p:nvPr/>
        </p:nvSpPr>
        <p:spPr>
          <a:xfrm>
            <a:off x="4403047" y="2780767"/>
            <a:ext cx="3200400" cy="3154650"/>
          </a:xfrm>
          <a:prstGeom prst="rect">
            <a:avLst/>
          </a:prstGeom>
          <a:noFill/>
          <a:ln w="22225">
            <a:solidFill>
              <a:srgbClr val="FEF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37CE92DF-1F2C-4A02-A6DF-C9B23AEB14ED}"/>
              </a:ext>
            </a:extLst>
          </p:cNvPr>
          <p:cNvSpPr/>
          <p:nvPr/>
        </p:nvSpPr>
        <p:spPr>
          <a:xfrm>
            <a:off x="7839766" y="2780767"/>
            <a:ext cx="3200400" cy="3154650"/>
          </a:xfrm>
          <a:prstGeom prst="rect">
            <a:avLst/>
          </a:prstGeom>
          <a:noFill/>
          <a:ln w="22225">
            <a:solidFill>
              <a:srgbClr val="FEF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10121FB7-9C6D-468F-B4C1-3AB5D5B6F25E}"/>
              </a:ext>
            </a:extLst>
          </p:cNvPr>
          <p:cNvSpPr/>
          <p:nvPr/>
        </p:nvSpPr>
        <p:spPr>
          <a:xfrm>
            <a:off x="966328" y="2780767"/>
            <a:ext cx="3200400" cy="3154650"/>
          </a:xfrm>
          <a:prstGeom prst="rect">
            <a:avLst/>
          </a:prstGeom>
          <a:noFill/>
          <a:ln w="22225">
            <a:solidFill>
              <a:srgbClr val="FEF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6E189-29D1-4A4A-9C64-22078F305DA1}"/>
              </a:ext>
            </a:extLst>
          </p:cNvPr>
          <p:cNvSpPr/>
          <p:nvPr/>
        </p:nvSpPr>
        <p:spPr>
          <a:xfrm>
            <a:off x="1151833" y="4570338"/>
            <a:ext cx="2891615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20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  <a:t>Options for groups with </a:t>
            </a:r>
            <a:br>
              <a:rPr lang="en-US" sz="20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</a:br>
            <a:r>
              <a:rPr lang="en-US" sz="20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  <a:t>2-500 employees.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23E9C4-2050-4123-AAD4-7175C4B772AA}"/>
              </a:ext>
            </a:extLst>
          </p:cNvPr>
          <p:cNvSpPr/>
          <p:nvPr/>
        </p:nvSpPr>
        <p:spPr>
          <a:xfrm>
            <a:off x="4403046" y="4416450"/>
            <a:ext cx="3200401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20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  <a:t>Self-funded program that </a:t>
            </a:r>
            <a:br>
              <a:rPr lang="en-US" sz="20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</a:br>
            <a:r>
              <a:rPr lang="en-US" sz="20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  <a:t>helps employers save on </a:t>
            </a:r>
            <a:br>
              <a:rPr lang="en-US" sz="20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</a:br>
            <a:r>
              <a:rPr lang="en-US" sz="20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  <a:t>health care costs.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73F54F-3FF1-404C-9FDC-D26EBFB55C45}"/>
              </a:ext>
            </a:extLst>
          </p:cNvPr>
          <p:cNvSpPr/>
          <p:nvPr/>
        </p:nvSpPr>
        <p:spPr>
          <a:xfrm>
            <a:off x="7839767" y="4378934"/>
            <a:ext cx="32004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20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  <a:t>Tools and resources </a:t>
            </a:r>
            <a:br>
              <a:rPr lang="en-US" sz="20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</a:br>
            <a:r>
              <a:rPr lang="en-US" sz="20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  <a:t>that make reporting and managing health care </a:t>
            </a:r>
            <a:br>
              <a:rPr lang="en-US" sz="20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</a:br>
            <a:r>
              <a:rPr lang="en-US" sz="20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  <a:t>plans easy.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B8F0A64-652F-416C-97BC-6E4346DFC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584" y="3108847"/>
            <a:ext cx="1393887" cy="128499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0380659-C8D8-4EDF-ADC9-B00543F61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711" y="3317078"/>
            <a:ext cx="1764377" cy="85698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00518A5-7D18-41FD-A2A5-6204B1D17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020" y="3085927"/>
            <a:ext cx="1194525" cy="11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9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AE43B-FBE8-F745-B233-FEA5A9BE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356868-F7CC-4232-9F5F-37E49DF7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1104900"/>
            <a:ext cx="5756275" cy="4648200"/>
          </a:xfrm>
        </p:spPr>
        <p:txBody>
          <a:bodyPr anchor="ctr"/>
          <a:lstStyle/>
          <a:p>
            <a:r>
              <a:rPr lang="en-US" sz="4400" dirty="0"/>
              <a:t>How self-funding works</a:t>
            </a:r>
          </a:p>
        </p:txBody>
      </p:sp>
    </p:spTree>
    <p:extLst>
      <p:ext uri="{BB962C8B-B14F-4D97-AF65-F5344CB8AC3E}">
        <p14:creationId xmlns:p14="http://schemas.microsoft.com/office/powerpoint/2010/main" val="232667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8BDB2-6476-4598-89D3-2DD89C3880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29C3-D3CA-4B98-AAA1-964622EB3EB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Keeps employer costs predictable.</a:t>
            </a:r>
          </a:p>
          <a:p>
            <a:r>
              <a:rPr lang="en-US" dirty="0"/>
              <a:t>Unique program features.</a:t>
            </a:r>
          </a:p>
          <a:p>
            <a:r>
              <a:rPr lang="en-US" dirty="0"/>
              <a:t>Access to many network options or reference-based pricing – find the fit for your client.</a:t>
            </a:r>
          </a:p>
          <a:p>
            <a:r>
              <a:rPr lang="en-US" dirty="0"/>
              <a:t>Clients receive money back in years when claims are lower then expected.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6B38EF-2140-4884-9428-E07F108A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advantages </a:t>
            </a:r>
          </a:p>
        </p:txBody>
      </p:sp>
    </p:spTree>
    <p:extLst>
      <p:ext uri="{BB962C8B-B14F-4D97-AF65-F5344CB8AC3E}">
        <p14:creationId xmlns:p14="http://schemas.microsoft.com/office/powerpoint/2010/main" val="338159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DE584C-7511-465A-B040-82F98D230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14</a:t>
            </a:fld>
            <a:endParaRPr lang="en-US" sz="7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765406-D362-420E-B78E-C2B604FB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170724"/>
            <a:ext cx="10635007" cy="1367131"/>
          </a:xfrm>
        </p:spPr>
        <p:txBody>
          <a:bodyPr/>
          <a:lstStyle/>
          <a:p>
            <a:r>
              <a:rPr lang="en-US" dirty="0"/>
              <a:t>Keeps employer costs predictable</a:t>
            </a:r>
            <a:br>
              <a:rPr lang="en-US" dirty="0"/>
            </a:br>
            <a:r>
              <a:rPr lang="en-US" sz="2400" b="0" dirty="0">
                <a:latin typeface="Allstate Sans" panose="02000603000000020004" pitchFamily="50" charset="0"/>
              </a:rPr>
              <a:t>by splitting the monthly payment three ways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109033-9757-406E-98FC-1D0C269A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78" y="2041960"/>
            <a:ext cx="2774080" cy="2774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2C4AA-DC42-4C0F-AB6A-39D50C941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619" y="2041960"/>
            <a:ext cx="1946761" cy="2774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946F47-DC6E-4EF2-9226-C6B63DF1F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42" y="2041960"/>
            <a:ext cx="2774080" cy="27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8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AC1-430F-4425-B41A-7189F3577A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15</a:t>
            </a:fld>
            <a:endParaRPr lang="en-US" sz="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9429E-E51A-4571-B823-72E41E376C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42064" y="1485901"/>
            <a:ext cx="7540336" cy="3906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third-party administrators handle the day-to-day functions of the program, including:</a:t>
            </a:r>
          </a:p>
          <a:p>
            <a:r>
              <a:rPr lang="en-US" dirty="0"/>
              <a:t>Managing claims payments.</a:t>
            </a:r>
          </a:p>
          <a:p>
            <a:r>
              <a:rPr lang="en-US" dirty="0"/>
              <a:t>Administering reports to help manage costs.</a:t>
            </a:r>
          </a:p>
          <a:p>
            <a:r>
              <a:rPr lang="en-US" dirty="0"/>
              <a:t>Providing outstanding customer service.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583E59-25ED-4CAD-8C69-7254E6C8E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administration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2A8E0-965D-4DF7-BDB5-770B6542B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05" y="2041960"/>
            <a:ext cx="2774080" cy="27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94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AC1-430F-4425-B41A-7189F3577A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16</a:t>
            </a:fld>
            <a:endParaRPr lang="en-US" sz="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9429E-E51A-4571-B823-72E41E376C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42064" y="1943100"/>
            <a:ext cx="7287924" cy="2971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a group's claims are higher than budgeted, stop-loss insurance:</a:t>
            </a:r>
          </a:p>
          <a:p>
            <a:r>
              <a:rPr lang="en-US" dirty="0"/>
              <a:t>Protects the employer’s finances.</a:t>
            </a:r>
          </a:p>
          <a:p>
            <a:r>
              <a:rPr lang="en-US" dirty="0"/>
              <a:t>Includes terminal liability coverage.</a:t>
            </a:r>
            <a:r>
              <a:rPr lang="en-US" baseline="30000" dirty="0"/>
              <a:t>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583E59-25ED-4CAD-8C69-7254E6C8E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Stop-loss Insurance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2A8E0-965D-4DF7-BDB5-770B6542B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64" y="2041960"/>
            <a:ext cx="1946761" cy="27740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EBB95D-2208-44A5-8CAE-E25E613C26C8}"/>
              </a:ext>
            </a:extLst>
          </p:cNvPr>
          <p:cNvSpPr txBox="1">
            <a:spLocks/>
          </p:cNvSpPr>
          <p:nvPr/>
        </p:nvSpPr>
        <p:spPr>
          <a:xfrm>
            <a:off x="339725" y="5365166"/>
            <a:ext cx="6487101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aseline="30000" dirty="0">
                <a:solidFill>
                  <a:srgbClr val="FEFCFF"/>
                </a:solidFill>
                <a:latin typeface="Allstate Sans W" panose="02000603000000020004" pitchFamily="2" charset="0"/>
                <a:ea typeface="Roboto Light" panose="02000000000000000000" pitchFamily="2" charset="0"/>
              </a:rPr>
              <a:t>1</a:t>
            </a: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  <a:ea typeface="Roboto Light" panose="02000000000000000000" pitchFamily="2" charset="0"/>
              </a:rPr>
              <a:t>Terminal liability coverage is optional on 12/12 plans and does not apply in cases of early termination or for Aggregate only plans for groups with 51 or more enrolling employees. Fees may apply. </a:t>
            </a:r>
          </a:p>
        </p:txBody>
      </p:sp>
    </p:spTree>
    <p:extLst>
      <p:ext uri="{BB962C8B-B14F-4D97-AF65-F5344CB8AC3E}">
        <p14:creationId xmlns:p14="http://schemas.microsoft.com/office/powerpoint/2010/main" val="11322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AC1-430F-4425-B41A-7189F3577A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17</a:t>
            </a:fld>
            <a:endParaRPr lang="en-US" sz="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9429E-E51A-4571-B823-72E41E376C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10891" y="2171700"/>
            <a:ext cx="7319097" cy="2514600"/>
          </a:xfrm>
        </p:spPr>
        <p:txBody>
          <a:bodyPr/>
          <a:lstStyle/>
          <a:p>
            <a:r>
              <a:rPr lang="en-US" dirty="0"/>
              <a:t>This account holds the money used to pay claims incurred during the coverage period.</a:t>
            </a:r>
          </a:p>
          <a:p>
            <a:r>
              <a:rPr lang="en-US" dirty="0"/>
              <a:t>Potential refund if the group’s claims are less than budgeted.</a:t>
            </a:r>
            <a:r>
              <a:rPr lang="en-US" baseline="30000" dirty="0"/>
              <a:t>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583E59-25ED-4CAD-8C69-7254E6C8E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claims account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2A8E0-965D-4DF7-BDB5-770B6542B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05" y="2041960"/>
            <a:ext cx="2774080" cy="277408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DAC199-83CD-4B22-A5DA-A080C7797C2D}"/>
              </a:ext>
            </a:extLst>
          </p:cNvPr>
          <p:cNvSpPr txBox="1">
            <a:spLocks/>
          </p:cNvSpPr>
          <p:nvPr/>
        </p:nvSpPr>
        <p:spPr>
          <a:xfrm>
            <a:off x="339725" y="5365166"/>
            <a:ext cx="6487101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aseline="30000" dirty="0">
                <a:solidFill>
                  <a:srgbClr val="FEFCFF"/>
                </a:solidFill>
                <a:latin typeface="Allstate Sans W" panose="02000603000000020004" pitchFamily="2" charset="0"/>
                <a:ea typeface="Roboto Light" panose="02000000000000000000" pitchFamily="2" charset="0"/>
              </a:rPr>
              <a:t>1</a:t>
            </a: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  <a:ea typeface="Roboto Light" panose="02000000000000000000" pitchFamily="2" charset="0"/>
              </a:rPr>
              <a:t>Refund is subject to any Terminal Liability Coverage fee. Plan includes Terminal Liability Coverage for 24 months after the end of the plan year. A Terminal Liability Coverage reserve fee will be taken by Allstate Benefits at the end of the run-out, calculated as 3% of any remaining claim account surplus prior to any claim account refund. Terminal Liability Coverage is not provided in cases of early termination. </a:t>
            </a:r>
          </a:p>
        </p:txBody>
      </p:sp>
    </p:spTree>
    <p:extLst>
      <p:ext uri="{BB962C8B-B14F-4D97-AF65-F5344CB8AC3E}">
        <p14:creationId xmlns:p14="http://schemas.microsoft.com/office/powerpoint/2010/main" val="2611046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F68AB1-6F4F-46F2-96F1-280589AAC7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97C2D-5F41-4EB4-B976-D77243E6F46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Plans are compliant with the applicable Affordable Care Act requirements and:</a:t>
            </a:r>
          </a:p>
          <a:p>
            <a:r>
              <a:rPr lang="en-US" dirty="0"/>
              <a:t>Meet the Minimum Value requirements.</a:t>
            </a:r>
          </a:p>
          <a:p>
            <a:r>
              <a:rPr lang="en-US" dirty="0"/>
              <a:t>Include most of the ACA Essential Health Benefits.</a:t>
            </a:r>
          </a:p>
          <a:p>
            <a:r>
              <a:rPr lang="en-US" dirty="0"/>
              <a:t>Provide Minimum Essential Coverage.</a:t>
            </a:r>
          </a:p>
          <a:p>
            <a:r>
              <a:rPr lang="en-US" dirty="0"/>
              <a:t>First-dollar benefits on preventive services.</a:t>
            </a:r>
          </a:p>
          <a:p>
            <a:pPr lvl="1"/>
            <a:r>
              <a:rPr lang="en-US" dirty="0"/>
              <a:t>Preventive services, as recommended by the Affordable Care Act, are paid at 100% when received from in-network providers.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09503-462C-4203-8ECA-CBEC87AB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Compliance with ACA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34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F975A2-CCD9-41D3-AC50-10FC440411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F862-F438-4DFA-B1FE-0364D319E55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specialize in multi-location groups.</a:t>
            </a:r>
          </a:p>
          <a:p>
            <a:r>
              <a:rPr lang="en-US" dirty="0"/>
              <a:t>Flexible participation/carve-outs.</a:t>
            </a:r>
          </a:p>
          <a:p>
            <a:r>
              <a:rPr lang="en-US" dirty="0"/>
              <a:t>Coverage for 1099 contractors.</a:t>
            </a:r>
          </a:p>
          <a:p>
            <a:r>
              <a:rPr lang="en-US" dirty="0"/>
              <a:t>Employers determine full-time designation — from 20 to 40 hours.</a:t>
            </a:r>
          </a:p>
          <a:p>
            <a:r>
              <a:rPr lang="en-US" dirty="0"/>
              <a:t>Composite rating.</a:t>
            </a:r>
          </a:p>
          <a:p>
            <a:r>
              <a:rPr lang="en-US" dirty="0"/>
              <a:t>Marketing fees starting at 7.0% (flexible with dial up/dial down options).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31D92D-5651-4B23-98FD-E9C969CB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program features</a:t>
            </a:r>
          </a:p>
        </p:txBody>
      </p:sp>
    </p:spTree>
    <p:extLst>
      <p:ext uri="{BB962C8B-B14F-4D97-AF65-F5344CB8AC3E}">
        <p14:creationId xmlns:p14="http://schemas.microsoft.com/office/powerpoint/2010/main" val="62271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F3287-BD43-9446-94D8-B622352C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0E44EE-5143-924A-AC9E-FE0C8F1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1052946"/>
            <a:ext cx="5756275" cy="4752109"/>
          </a:xfrm>
        </p:spPr>
        <p:txBody>
          <a:bodyPr anchor="ctr"/>
          <a:lstStyle/>
          <a:p>
            <a:r>
              <a:rPr lang="en-US" dirty="0"/>
              <a:t>Challenges for small business clients</a:t>
            </a:r>
          </a:p>
        </p:txBody>
      </p:sp>
    </p:spTree>
    <p:extLst>
      <p:ext uri="{BB962C8B-B14F-4D97-AF65-F5344CB8AC3E}">
        <p14:creationId xmlns:p14="http://schemas.microsoft.com/office/powerpoint/2010/main" val="2420869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F39DD-FF81-4FC5-A0FC-33D67E96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20</a:t>
            </a:fld>
            <a:endParaRPr lang="en-US" sz="7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8E8014-655F-466A-9C0F-94601E7A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2198599"/>
            <a:ext cx="5756275" cy="2460803"/>
          </a:xfrm>
        </p:spPr>
        <p:txBody>
          <a:bodyPr anchor="ctr"/>
          <a:lstStyle/>
          <a:p>
            <a:r>
              <a:rPr lang="en-US" sz="4400" dirty="0"/>
              <a:t>Product portfolio</a:t>
            </a:r>
          </a:p>
        </p:txBody>
      </p:sp>
    </p:spTree>
    <p:extLst>
      <p:ext uri="{BB962C8B-B14F-4D97-AF65-F5344CB8AC3E}">
        <p14:creationId xmlns:p14="http://schemas.microsoft.com/office/powerpoint/2010/main" val="1834695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4E5F6-83BD-4892-8068-90E7A4B348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21</a:t>
            </a:fld>
            <a:endParaRPr lang="en-US" sz="7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A3E2D2-C825-41FE-BE19-73D451F1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portfolio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9DCF5-F521-4C14-8DFC-87187612CFD0}"/>
              </a:ext>
            </a:extLst>
          </p:cNvPr>
          <p:cNvSpPr/>
          <p:nvPr/>
        </p:nvSpPr>
        <p:spPr>
          <a:xfrm>
            <a:off x="339724" y="4964916"/>
            <a:ext cx="11547475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endParaRPr lang="en-US" sz="900" dirty="0">
              <a:solidFill>
                <a:srgbClr val="FEFCFF"/>
              </a:solidFill>
              <a:latin typeface="Allstate Sans W" panose="02000603000000020004" pitchFamily="2" charset="0"/>
              <a:ea typeface="Roboto Light" panose="02000000000000000000" pitchFamily="2" charset="0"/>
            </a:endParaRPr>
          </a:p>
          <a:p>
            <a:pPr defTabSz="457200"/>
            <a:r>
              <a:rPr lang="en-US" sz="1600" dirty="0">
                <a:solidFill>
                  <a:srgbClr val="FEFCFF"/>
                </a:solidFill>
                <a:latin typeface="Allstate Sans W" panose="02000603000000020004" pitchFamily="2" charset="0"/>
                <a:ea typeface="Roboto Light" panose="02000000000000000000" pitchFamily="2" charset="0"/>
              </a:rPr>
              <a:t>Both PPO and Advantage plans provide access to large, national networks and local networks, with discounts for using in-network doctors and hospitals.</a:t>
            </a:r>
          </a:p>
          <a:p>
            <a:pPr defTabSz="457200"/>
            <a:endParaRPr lang="en-US" sz="1000" baseline="30000" dirty="0">
              <a:solidFill>
                <a:srgbClr val="FEFCFF"/>
              </a:solidFill>
              <a:latin typeface="Allstate Sans W" panose="02000603000000020004" pitchFamily="2" charset="0"/>
              <a:ea typeface="Roboto Light" panose="02000000000000000000" pitchFamily="2" charset="0"/>
            </a:endParaRPr>
          </a:p>
          <a:p>
            <a:pPr defTabSz="457200"/>
            <a:r>
              <a:rPr lang="en-US" sz="900" baseline="30000" dirty="0">
                <a:solidFill>
                  <a:srgbClr val="FEFCFF"/>
                </a:solidFill>
                <a:latin typeface="Allstate Sans W" panose="02000603000000020004" pitchFamily="2" charset="0"/>
                <a:ea typeface="Roboto Light" panose="02000000000000000000" pitchFamily="2" charset="0"/>
              </a:rPr>
              <a:t>1</a:t>
            </a:r>
            <a:r>
              <a:rPr lang="en-US" sz="900" dirty="0">
                <a:solidFill>
                  <a:srgbClr val="FEFCFF"/>
                </a:solidFill>
                <a:latin typeface="Allstate Sans W" panose="02000603000000020004" pitchFamily="2" charset="0"/>
                <a:ea typeface="Roboto Light" panose="02000000000000000000" pitchFamily="2" charset="0"/>
              </a:rPr>
              <a:t>In instances when a service is not priced by Medicare, reimbursement is based on a derived equivalent. </a:t>
            </a:r>
          </a:p>
          <a:p>
            <a:pPr defTabSz="457200"/>
            <a:r>
              <a:rPr lang="en-US" sz="900" baseline="30000" dirty="0">
                <a:solidFill>
                  <a:srgbClr val="FEFCFF"/>
                </a:solidFill>
                <a:latin typeface="Allstate Sans W" panose="02000603000000020004" pitchFamily="2" charset="0"/>
                <a:ea typeface="Roboto Light" panose="02000000000000000000" pitchFamily="2" charset="0"/>
              </a:rPr>
              <a:t>2</a:t>
            </a:r>
            <a:r>
              <a:rPr lang="en-US" sz="900" dirty="0">
                <a:solidFill>
                  <a:srgbClr val="FEFCFF"/>
                </a:solidFill>
                <a:latin typeface="Allstate Sans W" panose="02000603000000020004" pitchFamily="2" charset="0"/>
                <a:ea typeface="Roboto Light" panose="02000000000000000000" pitchFamily="2" charset="0"/>
              </a:rPr>
              <a:t>Network restrictions apply to transplant and pharmacy benefits.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D7A3C8-5D11-402E-9C95-9EFE965CCACE}"/>
              </a:ext>
            </a:extLst>
          </p:cNvPr>
          <p:cNvGrpSpPr/>
          <p:nvPr/>
        </p:nvGrpSpPr>
        <p:grpSpPr>
          <a:xfrm>
            <a:off x="484529" y="1268441"/>
            <a:ext cx="11222943" cy="3671860"/>
            <a:chOff x="393700" y="1268441"/>
            <a:chExt cx="11222943" cy="3671860"/>
          </a:xfrm>
        </p:grpSpPr>
        <p:sp>
          <p:nvSpPr>
            <p:cNvPr id="4" name="Rounded Rectangle 17">
              <a:extLst>
                <a:ext uri="{FF2B5EF4-FFF2-40B4-BE49-F238E27FC236}">
                  <a16:creationId xmlns:a16="http://schemas.microsoft.com/office/drawing/2014/main" id="{C3FBE958-F855-4797-8EE2-063CDB2BD1FB}"/>
                </a:ext>
              </a:extLst>
            </p:cNvPr>
            <p:cNvSpPr/>
            <p:nvPr/>
          </p:nvSpPr>
          <p:spPr>
            <a:xfrm>
              <a:off x="4176371" y="2317996"/>
              <a:ext cx="3657600" cy="2622305"/>
            </a:xfrm>
            <a:prstGeom prst="rect">
              <a:avLst/>
            </a:prstGeom>
            <a:noFill/>
            <a:ln w="22225">
              <a:solidFill>
                <a:srgbClr val="45BC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18">
              <a:extLst>
                <a:ext uri="{FF2B5EF4-FFF2-40B4-BE49-F238E27FC236}">
                  <a16:creationId xmlns:a16="http://schemas.microsoft.com/office/drawing/2014/main" id="{B8488C1F-61AB-46A7-B25F-A24DF96978C2}"/>
                </a:ext>
              </a:extLst>
            </p:cNvPr>
            <p:cNvSpPr/>
            <p:nvPr/>
          </p:nvSpPr>
          <p:spPr>
            <a:xfrm>
              <a:off x="7959043" y="2317997"/>
              <a:ext cx="3657600" cy="2622304"/>
            </a:xfrm>
            <a:prstGeom prst="rect">
              <a:avLst/>
            </a:prstGeom>
            <a:noFill/>
            <a:ln w="22225">
              <a:solidFill>
                <a:srgbClr val="45BC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405C2ABF-2985-41F0-8314-102FC1EA7B80}"/>
                </a:ext>
              </a:extLst>
            </p:cNvPr>
            <p:cNvSpPr/>
            <p:nvPr/>
          </p:nvSpPr>
          <p:spPr>
            <a:xfrm>
              <a:off x="393700" y="2317996"/>
              <a:ext cx="3657600" cy="2622305"/>
            </a:xfrm>
            <a:prstGeom prst="rect">
              <a:avLst/>
            </a:prstGeom>
            <a:noFill/>
            <a:ln w="22225">
              <a:solidFill>
                <a:srgbClr val="45BC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D8989C-7205-4165-9612-777FDB5D93E5}"/>
                </a:ext>
              </a:extLst>
            </p:cNvPr>
            <p:cNvSpPr/>
            <p:nvPr/>
          </p:nvSpPr>
          <p:spPr>
            <a:xfrm>
              <a:off x="520700" y="2552607"/>
              <a:ext cx="3429000" cy="13747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2000"/>
                </a:lnSpc>
              </a:pPr>
              <a:r>
                <a:rPr lang="en-US" sz="2400" dirty="0">
                  <a:solidFill>
                    <a:srgbClr val="FEFCFF"/>
                  </a:solidFill>
                  <a:latin typeface="Allstate Sans W" panose="02000603000000020004" pitchFamily="2" charset="0"/>
                  <a:ea typeface="Roboto Condensed" panose="02000000000000000000" pitchFamily="2" charset="0"/>
                </a:rPr>
                <a:t>PPO plan options provide benefits for both in-network and </a:t>
              </a:r>
              <a:br>
                <a:rPr lang="en-US" sz="2400" dirty="0">
                  <a:solidFill>
                    <a:srgbClr val="FEFCFF"/>
                  </a:solidFill>
                  <a:latin typeface="Allstate Sans W" panose="02000603000000020004" pitchFamily="2" charset="0"/>
                  <a:ea typeface="Roboto Condensed" panose="02000000000000000000" pitchFamily="2" charset="0"/>
                </a:rPr>
              </a:br>
              <a:r>
                <a:rPr lang="en-US" sz="2400" dirty="0">
                  <a:solidFill>
                    <a:srgbClr val="FEFCFF"/>
                  </a:solidFill>
                  <a:latin typeface="Allstate Sans W" panose="02000603000000020004" pitchFamily="2" charset="0"/>
                  <a:ea typeface="Roboto Condensed" panose="02000000000000000000" pitchFamily="2" charset="0"/>
                </a:rPr>
                <a:t>out-of-network services.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11609B-D045-4728-A9F6-94CF7B4C1E93}"/>
                </a:ext>
              </a:extLst>
            </p:cNvPr>
            <p:cNvSpPr/>
            <p:nvPr/>
          </p:nvSpPr>
          <p:spPr>
            <a:xfrm>
              <a:off x="4289422" y="2552607"/>
              <a:ext cx="3419477" cy="111825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2000"/>
                </a:lnSpc>
              </a:pPr>
              <a:r>
                <a:rPr lang="en-US" sz="2400" dirty="0">
                  <a:solidFill>
                    <a:srgbClr val="FEFCFF"/>
                  </a:solidFill>
                  <a:latin typeface="Allstate Sans W" panose="02000603000000020004" pitchFamily="2" charset="0"/>
                  <a:ea typeface="Roboto Condensed" panose="02000000000000000000" pitchFamily="2" charset="0"/>
                </a:rPr>
                <a:t>Advantage plans provide benefits for in-network services only.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EEFBBB-86F0-46B2-821F-0982A95B5290}"/>
                </a:ext>
              </a:extLst>
            </p:cNvPr>
            <p:cNvSpPr/>
            <p:nvPr/>
          </p:nvSpPr>
          <p:spPr>
            <a:xfrm>
              <a:off x="8058270" y="2800527"/>
              <a:ext cx="3460629" cy="164833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2000"/>
                </a:lnSpc>
              </a:pPr>
              <a:r>
                <a:rPr lang="en-US" sz="2400" dirty="0">
                  <a:solidFill>
                    <a:srgbClr val="FEFCFF"/>
                  </a:solidFill>
                  <a:latin typeface="Allstate Sans W" panose="02000603000000020004" pitchFamily="2" charset="0"/>
                  <a:ea typeface="Roboto Condensed" panose="02000000000000000000" pitchFamily="2" charset="0"/>
                </a:rPr>
                <a:t>Pays benefits based on a multiple of the Medicare reimbursement rate</a:t>
              </a:r>
              <a:r>
                <a:rPr lang="en-US" sz="2400" baseline="30000" dirty="0">
                  <a:solidFill>
                    <a:srgbClr val="FEFCFF"/>
                  </a:solidFill>
                  <a:latin typeface="Allstate Sans W" panose="02000603000000020004" pitchFamily="2" charset="0"/>
                  <a:ea typeface="Roboto Condensed" panose="02000000000000000000" pitchFamily="2" charset="0"/>
                </a:rPr>
                <a:t>1</a:t>
              </a:r>
              <a:r>
                <a:rPr lang="en-US" sz="2400" dirty="0">
                  <a:solidFill>
                    <a:srgbClr val="FEFCFF"/>
                  </a:solidFill>
                  <a:latin typeface="Allstate Sans W" panose="02000603000000020004" pitchFamily="2" charset="0"/>
                  <a:ea typeface="Roboto Condensed" panose="02000000000000000000" pitchFamily="2" charset="0"/>
                </a:rPr>
                <a:t>. There is no network, and all claims are paid at the same benefit tier</a:t>
              </a:r>
              <a:r>
                <a:rPr lang="en-US" sz="2400" baseline="30000" dirty="0">
                  <a:solidFill>
                    <a:srgbClr val="FEFCFF"/>
                  </a:solidFill>
                  <a:latin typeface="Allstate Sans W" panose="02000603000000020004" pitchFamily="2" charset="0"/>
                  <a:ea typeface="Roboto Condensed" panose="02000000000000000000" pitchFamily="2" charset="0"/>
                </a:rPr>
                <a:t>2</a:t>
              </a:r>
              <a:r>
                <a:rPr lang="en-US" sz="2400" dirty="0">
                  <a:solidFill>
                    <a:srgbClr val="FEFCFF"/>
                  </a:solidFill>
                  <a:latin typeface="Allstate Sans W" panose="02000603000000020004" pitchFamily="2" charset="0"/>
                  <a:ea typeface="Roboto Condensed" panose="02000000000000000000" pitchFamily="2" charset="0"/>
                </a:rPr>
                <a:t>.</a:t>
              </a:r>
              <a:endParaRPr lang="en-US" sz="90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endParaRPr>
            </a:p>
          </p:txBody>
        </p:sp>
        <p:sp>
          <p:nvSpPr>
            <p:cNvPr id="10" name="Rounded Rectangle 24">
              <a:extLst>
                <a:ext uri="{FF2B5EF4-FFF2-40B4-BE49-F238E27FC236}">
                  <a16:creationId xmlns:a16="http://schemas.microsoft.com/office/drawing/2014/main" id="{5294EA3D-9465-4C9B-B061-6B0205A9FA01}"/>
                </a:ext>
              </a:extLst>
            </p:cNvPr>
            <p:cNvSpPr/>
            <p:nvPr/>
          </p:nvSpPr>
          <p:spPr>
            <a:xfrm>
              <a:off x="393700" y="1326275"/>
              <a:ext cx="3657600" cy="875210"/>
            </a:xfrm>
            <a:prstGeom prst="rect">
              <a:avLst/>
            </a:prstGeom>
            <a:solidFill>
              <a:srgbClr val="45BCE5"/>
            </a:solidFill>
            <a:ln w="22225">
              <a:solidFill>
                <a:srgbClr val="45BC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27">
              <a:extLst>
                <a:ext uri="{FF2B5EF4-FFF2-40B4-BE49-F238E27FC236}">
                  <a16:creationId xmlns:a16="http://schemas.microsoft.com/office/drawing/2014/main" id="{7AD398D1-FB46-471C-90E6-A66516134674}"/>
                </a:ext>
              </a:extLst>
            </p:cNvPr>
            <p:cNvSpPr/>
            <p:nvPr/>
          </p:nvSpPr>
          <p:spPr>
            <a:xfrm>
              <a:off x="4176371" y="1316651"/>
              <a:ext cx="3657600" cy="875210"/>
            </a:xfrm>
            <a:prstGeom prst="rect">
              <a:avLst/>
            </a:prstGeom>
            <a:solidFill>
              <a:srgbClr val="45BCE5"/>
            </a:solidFill>
            <a:ln w="22225">
              <a:solidFill>
                <a:srgbClr val="45BC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28">
              <a:extLst>
                <a:ext uri="{FF2B5EF4-FFF2-40B4-BE49-F238E27FC236}">
                  <a16:creationId xmlns:a16="http://schemas.microsoft.com/office/drawing/2014/main" id="{FB3919BA-3FEE-4253-A99B-90FF2A224736}"/>
                </a:ext>
              </a:extLst>
            </p:cNvPr>
            <p:cNvSpPr/>
            <p:nvPr/>
          </p:nvSpPr>
          <p:spPr>
            <a:xfrm>
              <a:off x="7959043" y="1316650"/>
              <a:ext cx="3657600" cy="875210"/>
            </a:xfrm>
            <a:prstGeom prst="rect">
              <a:avLst/>
            </a:prstGeom>
            <a:solidFill>
              <a:srgbClr val="45BCE5"/>
            </a:solidFill>
            <a:ln w="22225">
              <a:solidFill>
                <a:srgbClr val="45BC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88AD0B-ABFB-44C8-BB4B-A335C056D1D4}"/>
                </a:ext>
              </a:extLst>
            </p:cNvPr>
            <p:cNvSpPr/>
            <p:nvPr/>
          </p:nvSpPr>
          <p:spPr>
            <a:xfrm>
              <a:off x="393700" y="1461868"/>
              <a:ext cx="3657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Allstate Sans W" panose="02000603000000020004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PPO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C530A7-A6D3-4B0D-BD62-8E38E189D03D}"/>
                </a:ext>
              </a:extLst>
            </p:cNvPr>
            <p:cNvSpPr/>
            <p:nvPr/>
          </p:nvSpPr>
          <p:spPr>
            <a:xfrm>
              <a:off x="4246483" y="1461866"/>
              <a:ext cx="33545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Allstate Sans W" panose="02000603000000020004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Advantage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3334A8-668B-4E1B-A26F-14F49EC36180}"/>
                </a:ext>
              </a:extLst>
            </p:cNvPr>
            <p:cNvSpPr/>
            <p:nvPr/>
          </p:nvSpPr>
          <p:spPr>
            <a:xfrm>
              <a:off x="7959043" y="1268441"/>
              <a:ext cx="36576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latin typeface="Allstate Sans W" panose="02000603000000020004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Reference-based pricing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095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D9225-3846-42B8-A7B0-97F12A1109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A0C8B-AA6A-4986-A0D6-DD0E846305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9725" y="1911927"/>
            <a:ext cx="10966450" cy="39473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Employees get quality care from networks such as:</a:t>
            </a:r>
          </a:p>
          <a:p>
            <a:r>
              <a:rPr lang="en-US" dirty="0"/>
              <a:t>Cigna Open Access Plus (OAP).</a:t>
            </a:r>
          </a:p>
          <a:p>
            <a:r>
              <a:rPr lang="en-US" dirty="0"/>
              <a:t>Cigna </a:t>
            </a:r>
            <a:r>
              <a:rPr lang="en-US" dirty="0" err="1"/>
              <a:t>LocalPlus</a:t>
            </a:r>
            <a:r>
              <a:rPr lang="en-US" dirty="0"/>
              <a:t>®.</a:t>
            </a:r>
          </a:p>
          <a:p>
            <a:r>
              <a:rPr lang="en-US" dirty="0"/>
              <a:t>Aetna Signature Administrators® PPO (ASA).</a:t>
            </a:r>
          </a:p>
          <a:p>
            <a:r>
              <a:rPr lang="en-US" dirty="0"/>
              <a:t>Aetna POS.</a:t>
            </a:r>
          </a:p>
          <a:p>
            <a:r>
              <a:rPr lang="en-US" dirty="0"/>
              <a:t>And many more networks to choose from.</a:t>
            </a:r>
          </a:p>
          <a:p>
            <a:pPr marL="0" indent="0">
              <a:buNone/>
            </a:pPr>
            <a:r>
              <a:rPr lang="en-US" dirty="0"/>
              <a:t>We also offer access to local networks – so your clients can find the best fit and savings for their business.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E1EA44-41F1-4136-99A1-B652C197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4" y="157993"/>
            <a:ext cx="10870581" cy="1369472"/>
          </a:xfrm>
        </p:spPr>
        <p:txBody>
          <a:bodyPr/>
          <a:lstStyle/>
          <a:p>
            <a:r>
              <a:rPr lang="en-US" dirty="0"/>
              <a:t>Access to large national networks</a:t>
            </a:r>
            <a:br>
              <a:rPr lang="en-US" dirty="0"/>
            </a:br>
            <a:r>
              <a:rPr lang="en-US" sz="2400" b="0" dirty="0">
                <a:latin typeface="Allstate Sans" panose="02000603000000020004" pitchFamily="50" charset="0"/>
              </a:rPr>
              <a:t>Greater availability of doctors and hospitals.</a:t>
            </a:r>
            <a:endParaRPr lang="en-US" b="0" dirty="0">
              <a:latin typeface="Allstate Sans" panose="020006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47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7F0DB-2846-49A5-85B5-7BD18600B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23</a:t>
            </a:fld>
            <a:endParaRPr lang="en-US" sz="7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D6B132-410E-4AB7-BC0A-44D9C39C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Reference-based pricing options</a:t>
            </a:r>
          </a:p>
        </p:txBody>
      </p:sp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2443A06D-2839-4349-86E7-ABDA95EAB586}"/>
              </a:ext>
            </a:extLst>
          </p:cNvPr>
          <p:cNvSpPr/>
          <p:nvPr/>
        </p:nvSpPr>
        <p:spPr>
          <a:xfrm>
            <a:off x="4176371" y="2317996"/>
            <a:ext cx="3657600" cy="2622305"/>
          </a:xfrm>
          <a:prstGeom prst="rect">
            <a:avLst/>
          </a:prstGeom>
          <a:noFill/>
          <a:ln w="22225">
            <a:solidFill>
              <a:srgbClr val="45B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A5EEF3A7-D8B1-47D1-8164-50FFBF788B11}"/>
              </a:ext>
            </a:extLst>
          </p:cNvPr>
          <p:cNvSpPr/>
          <p:nvPr/>
        </p:nvSpPr>
        <p:spPr>
          <a:xfrm>
            <a:off x="7959043" y="2317997"/>
            <a:ext cx="3657600" cy="2622304"/>
          </a:xfrm>
          <a:prstGeom prst="rect">
            <a:avLst/>
          </a:prstGeom>
          <a:noFill/>
          <a:ln w="22225">
            <a:solidFill>
              <a:srgbClr val="45B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B668E43D-F0D8-4DA7-9200-B802D9A55C1A}"/>
              </a:ext>
            </a:extLst>
          </p:cNvPr>
          <p:cNvSpPr/>
          <p:nvPr/>
        </p:nvSpPr>
        <p:spPr>
          <a:xfrm>
            <a:off x="393700" y="2317996"/>
            <a:ext cx="3657600" cy="2622305"/>
          </a:xfrm>
          <a:prstGeom prst="rect">
            <a:avLst/>
          </a:prstGeom>
          <a:noFill/>
          <a:ln w="22225">
            <a:solidFill>
              <a:srgbClr val="45B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11CF-4754-4545-9924-C9430CE0C497}"/>
              </a:ext>
            </a:extLst>
          </p:cNvPr>
          <p:cNvSpPr/>
          <p:nvPr/>
        </p:nvSpPr>
        <p:spPr>
          <a:xfrm>
            <a:off x="520700" y="2548561"/>
            <a:ext cx="3429000" cy="13747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en-US" sz="2400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A reference-based pricing plan with no network restrictions, except for pharmacy and transplants.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7F7DA-B102-4B62-97D9-9C8206DD8220}"/>
              </a:ext>
            </a:extLst>
          </p:cNvPr>
          <p:cNvSpPr/>
          <p:nvPr/>
        </p:nvSpPr>
        <p:spPr>
          <a:xfrm>
            <a:off x="4295432" y="2548561"/>
            <a:ext cx="3419477" cy="13747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en-US" sz="2400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A reference-based pricing plan with </a:t>
            </a:r>
            <a:br>
              <a:rPr lang="en-US" sz="2400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</a:br>
            <a:r>
              <a:rPr lang="en-US" sz="2400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the option to switch </a:t>
            </a:r>
            <a:br>
              <a:rPr lang="en-US" sz="2400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</a:br>
            <a:r>
              <a:rPr lang="en-US" sz="2400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to a PPO network </a:t>
            </a:r>
            <a:br>
              <a:rPr lang="en-US" sz="2400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</a:br>
            <a:r>
              <a:rPr lang="en-US" sz="2400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mid-year.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176B10-A08D-478A-A963-6AA102395F00}"/>
              </a:ext>
            </a:extLst>
          </p:cNvPr>
          <p:cNvSpPr/>
          <p:nvPr/>
        </p:nvSpPr>
        <p:spPr>
          <a:xfrm>
            <a:off x="8058270" y="2548561"/>
            <a:ext cx="3460629" cy="13747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en-US" sz="2400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A reference-based pricing plan with access to the PHCS Practitioner and Ancillary network.</a:t>
            </a:r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E46FAD74-DDA6-42D1-B48A-746088CE6852}"/>
              </a:ext>
            </a:extLst>
          </p:cNvPr>
          <p:cNvSpPr/>
          <p:nvPr/>
        </p:nvSpPr>
        <p:spPr>
          <a:xfrm>
            <a:off x="393700" y="1309410"/>
            <a:ext cx="3657600" cy="875210"/>
          </a:xfrm>
          <a:prstGeom prst="rect">
            <a:avLst/>
          </a:prstGeom>
          <a:solidFill>
            <a:srgbClr val="45BCE5"/>
          </a:solidFill>
          <a:ln w="22225">
            <a:solidFill>
              <a:srgbClr val="45B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EB8CE212-7AB1-4F4C-B235-F77109DBA459}"/>
              </a:ext>
            </a:extLst>
          </p:cNvPr>
          <p:cNvSpPr/>
          <p:nvPr/>
        </p:nvSpPr>
        <p:spPr>
          <a:xfrm>
            <a:off x="4176371" y="1309410"/>
            <a:ext cx="3657600" cy="875210"/>
          </a:xfrm>
          <a:prstGeom prst="rect">
            <a:avLst/>
          </a:prstGeom>
          <a:solidFill>
            <a:srgbClr val="45BCE5"/>
          </a:solidFill>
          <a:ln w="22225">
            <a:solidFill>
              <a:srgbClr val="45B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2BF96C15-9869-4C8F-B850-4EE468221280}"/>
              </a:ext>
            </a:extLst>
          </p:cNvPr>
          <p:cNvSpPr/>
          <p:nvPr/>
        </p:nvSpPr>
        <p:spPr>
          <a:xfrm>
            <a:off x="7959043" y="1309410"/>
            <a:ext cx="3657600" cy="875210"/>
          </a:xfrm>
          <a:prstGeom prst="rect">
            <a:avLst/>
          </a:prstGeom>
          <a:solidFill>
            <a:srgbClr val="45BCE5"/>
          </a:solidFill>
          <a:ln w="22225">
            <a:solidFill>
              <a:srgbClr val="45BC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397AF-392C-48EB-B70F-5D35F5813369}"/>
              </a:ext>
            </a:extLst>
          </p:cNvPr>
          <p:cNvSpPr/>
          <p:nvPr/>
        </p:nvSpPr>
        <p:spPr>
          <a:xfrm>
            <a:off x="393700" y="1485405"/>
            <a:ext cx="36576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llstate Sans W" panose="02000603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Core Value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F14FD2-AB90-4964-87A3-2B9890322B12}"/>
              </a:ext>
            </a:extLst>
          </p:cNvPr>
          <p:cNvSpPr/>
          <p:nvPr/>
        </p:nvSpPr>
        <p:spPr>
          <a:xfrm>
            <a:off x="4176371" y="1485405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llstate Sans W" panose="02000603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Core Value Flex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DF159C-7BA3-445F-9F4A-5D6AEF271162}"/>
              </a:ext>
            </a:extLst>
          </p:cNvPr>
          <p:cNvSpPr/>
          <p:nvPr/>
        </p:nvSpPr>
        <p:spPr>
          <a:xfrm>
            <a:off x="7959043" y="1485405"/>
            <a:ext cx="365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llstate Sans W" panose="0200060300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Core Value Access</a:t>
            </a:r>
          </a:p>
        </p:txBody>
      </p:sp>
    </p:spTree>
    <p:extLst>
      <p:ext uri="{BB962C8B-B14F-4D97-AF65-F5344CB8AC3E}">
        <p14:creationId xmlns:p14="http://schemas.microsoft.com/office/powerpoint/2010/main" val="2256092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E8EBED-E09C-4CEA-B47B-02DE81DDA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24</a:t>
            </a:fld>
            <a:endParaRPr lang="en-US" sz="7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713B91-3636-4952-B78E-05531D89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4" y="126819"/>
            <a:ext cx="4793385" cy="1618853"/>
          </a:xfrm>
        </p:spPr>
        <p:txBody>
          <a:bodyPr/>
          <a:lstStyle/>
          <a:p>
            <a:r>
              <a:rPr lang="en-US" dirty="0"/>
              <a:t>Plan design </a:t>
            </a:r>
            <a:br>
              <a:rPr lang="en-US" dirty="0"/>
            </a:br>
            <a:r>
              <a:rPr lang="en-US" dirty="0"/>
              <a:t>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01926-6B1F-4996-AB75-9960B86E2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" b="1"/>
          <a:stretch/>
        </p:blipFill>
        <p:spPr>
          <a:xfrm>
            <a:off x="5487876" y="289367"/>
            <a:ext cx="6467248" cy="5972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034C52-FA0C-4467-BFCE-DEE69983FB69}"/>
              </a:ext>
            </a:extLst>
          </p:cNvPr>
          <p:cNvSpPr/>
          <p:nvPr/>
        </p:nvSpPr>
        <p:spPr>
          <a:xfrm>
            <a:off x="339725" y="5418049"/>
            <a:ext cx="39695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FEFCFF"/>
                </a:solidFill>
                <a:latin typeface="Allstate Sans W" panose="02000603000000020004" pitchFamily="2" charset="0"/>
                <a:ea typeface="Roboto Thin" pitchFamily="2" charset="0"/>
              </a:rPr>
              <a:t>Options may vary by third-party administrator and state.</a:t>
            </a:r>
          </a:p>
        </p:txBody>
      </p:sp>
    </p:spTree>
    <p:extLst>
      <p:ext uri="{BB962C8B-B14F-4D97-AF65-F5344CB8AC3E}">
        <p14:creationId xmlns:p14="http://schemas.microsoft.com/office/powerpoint/2010/main" val="3000177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FB6BB-EC18-4BE2-A02D-F62CAC71B5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25</a:t>
            </a:fld>
            <a:endParaRPr lang="en-US" sz="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1EBEE-826F-4162-BCDE-0E310FAFD26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Network access with efficient administration and support.</a:t>
            </a:r>
          </a:p>
          <a:p>
            <a:r>
              <a:rPr lang="en-US" dirty="0"/>
              <a:t>Zero-deductible plan with 50% coinsurance in network. </a:t>
            </a:r>
          </a:p>
          <a:p>
            <a:r>
              <a:rPr lang="en-US" dirty="0"/>
              <a:t>HSA-compatible plan with two deductible options and 0% coinsurance in network.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095CAD-E4AE-407D-B230-0F6324B7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Meritain copay plans</a:t>
            </a:r>
          </a:p>
        </p:txBody>
      </p:sp>
    </p:spTree>
    <p:extLst>
      <p:ext uri="{BB962C8B-B14F-4D97-AF65-F5344CB8AC3E}">
        <p14:creationId xmlns:p14="http://schemas.microsoft.com/office/powerpoint/2010/main" val="842910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BA16F-6F1D-40DF-91C9-480EEC0E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26</a:t>
            </a:fld>
            <a:endParaRPr lang="en-US" sz="7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D210EA-0B7A-46CD-AAEF-9E4A2A94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2198599"/>
            <a:ext cx="5756275" cy="2460803"/>
          </a:xfrm>
        </p:spPr>
        <p:txBody>
          <a:bodyPr anchor="ctr"/>
          <a:lstStyle/>
          <a:p>
            <a:r>
              <a:rPr lang="en-US" sz="4400" dirty="0"/>
              <a:t>Added features</a:t>
            </a:r>
          </a:p>
        </p:txBody>
      </p:sp>
    </p:spTree>
    <p:extLst>
      <p:ext uri="{BB962C8B-B14F-4D97-AF65-F5344CB8AC3E}">
        <p14:creationId xmlns:p14="http://schemas.microsoft.com/office/powerpoint/2010/main" val="1601925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3B8B41-4494-4737-A1B7-D43A2FEBF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27</a:t>
            </a:fld>
            <a:endParaRPr lang="en-US" sz="7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789AC71-FFD1-4892-A6AD-A809ED2B902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9725" y="1485901"/>
            <a:ext cx="10990263" cy="413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Virtual Urgent Care and Talk Therapy visits are available through Walmart Health Virtual Care.</a:t>
            </a:r>
          </a:p>
          <a:p>
            <a:r>
              <a:rPr lang="en-US" sz="2200" b="1" dirty="0"/>
              <a:t>Urgent Care: </a:t>
            </a:r>
            <a:r>
              <a:rPr lang="en-US" sz="2200" dirty="0"/>
              <a:t>U.S. board-certified doctors and medical providers are available 24/7/365 to diagnose, treat, and prescribe medication for many minor illnesses and injuries via phone and/or video visits.</a:t>
            </a:r>
          </a:p>
          <a:p>
            <a:r>
              <a:rPr lang="en-US" sz="2200" b="1" dirty="0"/>
              <a:t>Talk Therapy: </a:t>
            </a:r>
            <a:r>
              <a:rPr lang="en-US" sz="2200" dirty="0"/>
              <a:t>For members 18 years+. Licensed therapists can help with a wide range of mental and emotional health needs. Receive ongoing support, on your schedule, from the comfort of your home via phone and/or video visits in as little as 48 hours.</a:t>
            </a:r>
          </a:p>
          <a:p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5E25BB-EBCC-4CAB-A097-81F3411D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Walmart Health Virtual Care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75360E-3ECD-4911-92E2-15C9363BD4FB}"/>
              </a:ext>
            </a:extLst>
          </p:cNvPr>
          <p:cNvSpPr txBox="1">
            <a:spLocks/>
          </p:cNvSpPr>
          <p:nvPr/>
        </p:nvSpPr>
        <p:spPr>
          <a:xfrm>
            <a:off x="339725" y="5762753"/>
            <a:ext cx="10852375" cy="510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baseline="30000" dirty="0">
                <a:solidFill>
                  <a:srgbClr val="FEFCFF"/>
                </a:solidFill>
                <a:ea typeface="Roboto Light" panose="02000000000000000000" pitchFamily="2" charset="0"/>
              </a:rPr>
              <a:t>*</a:t>
            </a:r>
            <a:r>
              <a:rPr lang="en-US" sz="1000" dirty="0">
                <a:solidFill>
                  <a:srgbClr val="FEFCFF"/>
                </a:solidFill>
              </a:rPr>
              <a:t> Walmart Health Virtual Care (WHVC) is formerly known as </a:t>
            </a:r>
            <a:r>
              <a:rPr lang="en-US" sz="1000" dirty="0" err="1">
                <a:solidFill>
                  <a:srgbClr val="FEFCFF"/>
                </a:solidFill>
              </a:rPr>
              <a:t>MeMD</a:t>
            </a:r>
            <a:r>
              <a:rPr lang="en-US" sz="1000" baseline="30000" dirty="0">
                <a:solidFill>
                  <a:srgbClr val="FEFCFF"/>
                </a:solidFill>
              </a:rPr>
              <a:t>®</a:t>
            </a:r>
            <a:r>
              <a:rPr lang="en-US" sz="1000" dirty="0">
                <a:solidFill>
                  <a:srgbClr val="FEFCFF"/>
                </a:solidFill>
              </a:rPr>
              <a:t>. WHVC is not available in Washington, except through our Core Value plans.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31278C9-B64A-844E-409F-0D65A201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104" y="320772"/>
            <a:ext cx="2589996" cy="72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83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3B8B41-4494-4737-A1B7-D43A2FEBF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28</a:t>
            </a:fld>
            <a:endParaRPr lang="en-US" sz="7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2BA1CC1-BA90-47A2-B274-AA3CE074BD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9726" y="1485900"/>
            <a:ext cx="5967556" cy="434672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 simple, intuitive program with scientifically and clinically proven elements that promote healthy lifestyles.</a:t>
            </a:r>
          </a:p>
          <a:p>
            <a:pPr marL="0" indent="0">
              <a:buNone/>
            </a:pPr>
            <a:r>
              <a:rPr lang="en-US" dirty="0"/>
              <a:t>Vitality is available to members and spouses and includes:</a:t>
            </a:r>
          </a:p>
          <a:p>
            <a:r>
              <a:rPr lang="en-US" b="1" dirty="0"/>
              <a:t>Vitality Health Review:</a:t>
            </a:r>
            <a:r>
              <a:rPr lang="en-US" dirty="0"/>
              <a:t> A short, confidential assessment on current health and habits.</a:t>
            </a:r>
          </a:p>
          <a:p>
            <a:r>
              <a:rPr lang="en-US" b="1" dirty="0"/>
              <a:t>Vitality Check:</a:t>
            </a:r>
            <a:r>
              <a:rPr lang="en-US" dirty="0"/>
              <a:t> A confidential biometric screening.</a:t>
            </a:r>
          </a:p>
          <a:p>
            <a:r>
              <a:rPr lang="en-US" b="1" dirty="0"/>
              <a:t>Vitality Points and Status:</a:t>
            </a:r>
            <a:r>
              <a:rPr lang="en-US" dirty="0"/>
              <a:t> Employees choose  healthy activities to earn Vitality Points for a higher Vitality Status and rewards.</a:t>
            </a:r>
          </a:p>
          <a:p>
            <a:r>
              <a:rPr lang="en-US" b="1" dirty="0"/>
              <a:t>Rewards:</a:t>
            </a:r>
            <a:r>
              <a:rPr lang="en-US" dirty="0"/>
              <a:t> Employers decide which reward options to offer to employees.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5E25BB-EBCC-4CAB-A097-81F3411D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Vitality®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B1997-B9C9-4A8B-9D43-6F1589D014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6" r="4183"/>
          <a:stretch/>
        </p:blipFill>
        <p:spPr>
          <a:xfrm>
            <a:off x="6656821" y="1485900"/>
            <a:ext cx="5195454" cy="34871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DA0E16-C688-4C77-BC2C-20AECC85717D}"/>
              </a:ext>
            </a:extLst>
          </p:cNvPr>
          <p:cNvSpPr txBox="1"/>
          <p:nvPr/>
        </p:nvSpPr>
        <p:spPr>
          <a:xfrm>
            <a:off x="339725" y="5832629"/>
            <a:ext cx="5756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Not available in WA.</a:t>
            </a:r>
          </a:p>
        </p:txBody>
      </p:sp>
    </p:spTree>
    <p:extLst>
      <p:ext uri="{BB962C8B-B14F-4D97-AF65-F5344CB8AC3E}">
        <p14:creationId xmlns:p14="http://schemas.microsoft.com/office/powerpoint/2010/main" val="1338672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0D6092-DEE8-ED40-BACD-425C036544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29</a:t>
            </a:fld>
            <a:endParaRPr lang="en-US" sz="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85F4A-ECF6-7043-1142-67D3F550F7A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This innovative program allows members to connect their fitness devices to Allstate Benefits.</a:t>
            </a:r>
          </a:p>
          <a:p>
            <a:pPr marL="914400" indent="-393700"/>
            <a:r>
              <a:rPr lang="en-US" dirty="0"/>
              <a:t>Includes popular devices like Fitbit</a:t>
            </a:r>
            <a:r>
              <a:rPr lang="en-US" baseline="30000" dirty="0"/>
              <a:t>®</a:t>
            </a:r>
            <a:r>
              <a:rPr lang="en-US" dirty="0"/>
              <a:t>, Garmin</a:t>
            </a:r>
            <a:r>
              <a:rPr lang="en-US" baseline="30000" dirty="0"/>
              <a:t>®</a:t>
            </a:r>
            <a:r>
              <a:rPr lang="en-US" dirty="0"/>
              <a:t>, and Apple Health.</a:t>
            </a:r>
          </a:p>
          <a:p>
            <a:pPr marL="914400" indent="-393700"/>
            <a:r>
              <a:rPr lang="en-US" dirty="0"/>
              <a:t>Encourages a healthy workforce.</a:t>
            </a:r>
          </a:p>
          <a:p>
            <a:pPr marL="914400" indent="-393700"/>
            <a:r>
              <a:rPr lang="en-US" dirty="0"/>
              <a:t>This option is available through the Allstate Benefits Online Enrollment platform.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816323-AF7C-DF19-D376-67D18C5B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tracker credit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F63F2-A64D-46FD-3540-0C93311D792D}"/>
              </a:ext>
            </a:extLst>
          </p:cNvPr>
          <p:cNvSpPr txBox="1"/>
          <p:nvPr/>
        </p:nvSpPr>
        <p:spPr>
          <a:xfrm>
            <a:off x="962612" y="5891153"/>
            <a:ext cx="6525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bg2"/>
                </a:solidFill>
              </a:rPr>
              <a:t>Member must connect at time of application for Plan savings to apply.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9CC2AB-3471-EF40-5049-F4530DE250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9"/>
          <a:stretch/>
        </p:blipFill>
        <p:spPr>
          <a:xfrm>
            <a:off x="7135091" y="1724032"/>
            <a:ext cx="5056908" cy="3459461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A8F283-C404-768D-6D7C-3F40E6D15D4B}"/>
              </a:ext>
            </a:extLst>
          </p:cNvPr>
          <p:cNvSpPr txBox="1"/>
          <p:nvPr/>
        </p:nvSpPr>
        <p:spPr>
          <a:xfrm>
            <a:off x="7135091" y="5183493"/>
            <a:ext cx="505690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Clients can save up to 5% on their health care coverage costs when members connect.</a:t>
            </a:r>
          </a:p>
        </p:txBody>
      </p:sp>
    </p:spTree>
    <p:extLst>
      <p:ext uri="{BB962C8B-B14F-4D97-AF65-F5344CB8AC3E}">
        <p14:creationId xmlns:p14="http://schemas.microsoft.com/office/powerpoint/2010/main" val="33190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72A891-6CA4-024D-BFA3-4A2E29AA3E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9E7F13-D7FA-CC48-990C-F7ACD6CCB9A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Health care costs continue to rise. </a:t>
            </a:r>
          </a:p>
          <a:p>
            <a:r>
              <a:rPr lang="en-US" dirty="0"/>
              <a:t>Average premium is going up, and inflation isn’t keeping up.</a:t>
            </a:r>
          </a:p>
          <a:p>
            <a:pPr lvl="1"/>
            <a:r>
              <a:rPr lang="en-US" dirty="0"/>
              <a:t>Average premium for family coverage increased 54% in the past 10 years, climbing 22% in the last five years.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Dramatically outpacing both inflation and wage growth in the U.S. In 2019 alone, average annual premiums for family coverage increased 5% over 2018 rates, while wages increased just 3.4% and inflation rose by 2%.</a:t>
            </a:r>
            <a:r>
              <a:rPr lang="en-US" baseline="30000" dirty="0"/>
              <a:t>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73248D-7931-0B44-B0BB-79A0CFF5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health care costs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7C120C-7DB5-4708-821E-F8F41EB9951A}"/>
              </a:ext>
            </a:extLst>
          </p:cNvPr>
          <p:cNvSpPr txBox="1"/>
          <p:nvPr/>
        </p:nvSpPr>
        <p:spPr>
          <a:xfrm>
            <a:off x="418414" y="5512544"/>
            <a:ext cx="869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rgbClr val="FEFCFF"/>
                </a:solidFill>
                <a:latin typeface="Allstate Sans W" panose="02000603000000020004" pitchFamily="2" charset="0"/>
              </a:rPr>
              <a:t>1 </a:t>
            </a: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https://www.kff.org/report-section/ehbs-2019-summary-of-findings/ </a:t>
            </a:r>
          </a:p>
          <a:p>
            <a:r>
              <a:rPr lang="en-US" sz="1000" baseline="30000" dirty="0">
                <a:solidFill>
                  <a:srgbClr val="FEFCFF"/>
                </a:solidFill>
                <a:latin typeface="Allstate Sans W" panose="02000603000000020004" pitchFamily="2" charset="0"/>
              </a:rPr>
              <a:t>2 </a:t>
            </a:r>
            <a:r>
              <a:rPr lang="en-US" sz="1000" dirty="0">
                <a:solidFill>
                  <a:srgbClr val="FEFCFF"/>
                </a:solidFill>
                <a:latin typeface="Allstate Sans W" panose="02000603000000020004" pitchFamily="2" charset="0"/>
              </a:rPr>
              <a:t>https://www.cnbc.com/2019/09/26/health-insurance-premiums-increased-more-than-wages-this-year.html</a:t>
            </a:r>
          </a:p>
        </p:txBody>
      </p:sp>
    </p:spTree>
    <p:extLst>
      <p:ext uri="{BB962C8B-B14F-4D97-AF65-F5344CB8AC3E}">
        <p14:creationId xmlns:p14="http://schemas.microsoft.com/office/powerpoint/2010/main" val="138642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730EC-5703-4628-88DD-B3C84F7B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30</a:t>
            </a:fld>
            <a:endParaRPr lang="en-US" sz="7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31DEB5-B892-4A67-9E57-91980E36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2198599"/>
            <a:ext cx="5756275" cy="2460803"/>
          </a:xfrm>
        </p:spPr>
        <p:txBody>
          <a:bodyPr anchor="ctr"/>
          <a:lstStyle/>
          <a:p>
            <a:r>
              <a:rPr lang="en-US" sz="4400" dirty="0"/>
              <a:t>Working with us</a:t>
            </a:r>
          </a:p>
        </p:txBody>
      </p:sp>
    </p:spTree>
    <p:extLst>
      <p:ext uri="{BB962C8B-B14F-4D97-AF65-F5344CB8AC3E}">
        <p14:creationId xmlns:p14="http://schemas.microsoft.com/office/powerpoint/2010/main" val="2297739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296ED2-2FBD-4916-B939-35B8EFF3BD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31</a:t>
            </a:fld>
            <a:endParaRPr lang="en-US" sz="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E4855-5356-4F23-A631-3B2287D308B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over 75 years, we’ve been providing insurance solutions in various lines for both personal and professional customers and businesses, focusing on unique markets and distributions.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71F95E-6161-4DCB-B3DE-97FC1702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EC71B3-D41F-47B6-899A-47AA68666FA6}"/>
              </a:ext>
            </a:extLst>
          </p:cNvPr>
          <p:cNvSpPr/>
          <p:nvPr/>
        </p:nvSpPr>
        <p:spPr>
          <a:xfrm>
            <a:off x="339725" y="5001768"/>
            <a:ext cx="3712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-225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#72 on</a:t>
            </a:r>
          </a:p>
          <a:p>
            <a:pPr algn="ctr"/>
            <a:r>
              <a:rPr lang="en-US" sz="2000" spc="-225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FORTUNE 100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69A8D1-8D35-4A27-B37F-B981D8A42EBD}"/>
              </a:ext>
            </a:extLst>
          </p:cNvPr>
          <p:cNvSpPr/>
          <p:nvPr/>
        </p:nvSpPr>
        <p:spPr>
          <a:xfrm>
            <a:off x="7883253" y="5001768"/>
            <a:ext cx="3712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-225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Publicly traded</a:t>
            </a:r>
          </a:p>
          <a:p>
            <a:pPr algn="ctr"/>
            <a:r>
              <a:rPr lang="en-US" sz="2000" spc="-225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Allstate (ALL)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F50230-FB42-4893-9851-02EAA64B7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43" y="3798915"/>
            <a:ext cx="1908628" cy="534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210FE5-B8AF-44AD-A60A-2638CF94E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18" y="3230905"/>
            <a:ext cx="1618535" cy="16704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79E151-38CA-4105-ACD0-D4A5B5036A7A}"/>
              </a:ext>
            </a:extLst>
          </p:cNvPr>
          <p:cNvSpPr txBox="1"/>
          <p:nvPr/>
        </p:nvSpPr>
        <p:spPr>
          <a:xfrm>
            <a:off x="3049292" y="3260597"/>
            <a:ext cx="609858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9FCCD2-0B35-C5A8-3491-0E9CFFFE9C38}"/>
              </a:ext>
            </a:extLst>
          </p:cNvPr>
          <p:cNvSpPr txBox="1"/>
          <p:nvPr/>
        </p:nvSpPr>
        <p:spPr>
          <a:xfrm>
            <a:off x="2361235" y="6423949"/>
            <a:ext cx="6317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*No. 3 in Property and Casualty category, https://</a:t>
            </a:r>
            <a:r>
              <a:rPr lang="en-US" sz="1000" dirty="0" err="1">
                <a:solidFill>
                  <a:schemeClr val="bg2"/>
                </a:solidFill>
              </a:rPr>
              <a:t>fortune.com</a:t>
            </a:r>
            <a:r>
              <a:rPr lang="en-US" sz="1000" dirty="0">
                <a:solidFill>
                  <a:schemeClr val="bg2"/>
                </a:solidFill>
              </a:rPr>
              <a:t>/ranking/worlds-most-admired-companies/2021/</a:t>
            </a:r>
          </a:p>
        </p:txBody>
      </p:sp>
      <p:pic>
        <p:nvPicPr>
          <p:cNvPr id="1026" name="Picture 2" descr="Labcorp Named to FORTUNE® Magazine's 2021 'World's Most Admired Companies,'  Making the Annual List for the Third Time | Business Wire">
            <a:extLst>
              <a:ext uri="{FF2B5EF4-FFF2-40B4-BE49-F238E27FC236}">
                <a16:creationId xmlns:a16="http://schemas.microsoft.com/office/drawing/2014/main" id="{FF61679E-130F-4286-7A1B-6A7E49C98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44" y="3375257"/>
            <a:ext cx="2272601" cy="248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91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E46D8-3A21-436E-95F5-AF36EFE1C4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32</a:t>
            </a:fld>
            <a:endParaRPr lang="en-US" sz="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2FE95-D27C-44DB-8AFE-8F68397D0D8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you work with Allstate, you get the confidence of knowing you’re partnering with a company that offers years  of experience and financial stability.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79F3-54DA-4C39-84A2-42EA39C6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E61735-85A5-4BE4-B29C-662695D4D693}"/>
              </a:ext>
            </a:extLst>
          </p:cNvPr>
          <p:cNvSpPr/>
          <p:nvPr/>
        </p:nvSpPr>
        <p:spPr>
          <a:xfrm>
            <a:off x="339724" y="4999292"/>
            <a:ext cx="3273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-225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8,500 Employees </a:t>
            </a:r>
          </a:p>
          <a:p>
            <a:pPr algn="ctr"/>
            <a:r>
              <a:rPr lang="en-US" sz="2400" spc="-225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working for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4C9C3-4511-40A0-9B64-249E83943F91}"/>
              </a:ext>
            </a:extLst>
          </p:cNvPr>
          <p:cNvSpPr/>
          <p:nvPr/>
        </p:nvSpPr>
        <p:spPr>
          <a:xfrm>
            <a:off x="4112922" y="5011073"/>
            <a:ext cx="4604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-225" dirty="0">
                <a:solidFill>
                  <a:srgbClr val="FEFCFF"/>
                </a:solidFill>
                <a:latin typeface="Allstate Sans" panose="02000603000000020004" pitchFamily="50" charset="0"/>
                <a:ea typeface="Roboto Condensed" panose="02000000000000000000" pitchFamily="2" charset="0"/>
              </a:rPr>
              <a:t>Underwriting Companies</a:t>
            </a:r>
          </a:p>
          <a:p>
            <a:pPr algn="ctr"/>
            <a:r>
              <a:rPr lang="en-US" sz="2400" spc="-225" dirty="0">
                <a:solidFill>
                  <a:srgbClr val="FEFCFF"/>
                </a:solidFill>
                <a:latin typeface="Allstate Sans" panose="02000603000000020004" pitchFamily="50" charset="0"/>
                <a:ea typeface="Roboto Condensed" panose="02000000000000000000" pitchFamily="2" charset="0"/>
              </a:rPr>
              <a:t>Rated A+ (Superior)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A2056-95EB-4E7B-9665-AEABBC1D9E1C}"/>
              </a:ext>
            </a:extLst>
          </p:cNvPr>
          <p:cNvSpPr/>
          <p:nvPr/>
        </p:nvSpPr>
        <p:spPr>
          <a:xfrm>
            <a:off x="9217694" y="5008074"/>
            <a:ext cx="2353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-225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$4.6 Billion</a:t>
            </a:r>
          </a:p>
          <a:p>
            <a:pPr algn="ctr"/>
            <a:r>
              <a:rPr lang="en-US" sz="2400" spc="-225" dirty="0">
                <a:solidFill>
                  <a:srgbClr val="FEFCFF"/>
                </a:solidFill>
                <a:latin typeface="Allstate Sans W" panose="02000603000000020004" pitchFamily="2" charset="0"/>
                <a:ea typeface="Roboto Condensed" panose="02000000000000000000" pitchFamily="2" charset="0"/>
              </a:rPr>
              <a:t>of revenue in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38EF3F-5539-490A-A909-293DF2508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088" y="3492479"/>
            <a:ext cx="1594526" cy="7744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92E4D9-E349-40AB-8F80-94465935E2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r="11768"/>
          <a:stretch/>
        </p:blipFill>
        <p:spPr>
          <a:xfrm>
            <a:off x="5064133" y="3468105"/>
            <a:ext cx="2702572" cy="1091628"/>
          </a:xfrm>
          <a:prstGeom prst="rect">
            <a:avLst/>
          </a:prstGeom>
        </p:spPr>
      </p:pic>
      <p:pic>
        <p:nvPicPr>
          <p:cNvPr id="17" name="Graphic 10">
            <a:extLst>
              <a:ext uri="{FF2B5EF4-FFF2-40B4-BE49-F238E27FC236}">
                <a16:creationId xmlns:a16="http://schemas.microsoft.com/office/drawing/2014/main" id="{F371C20F-51E3-2141-A063-E3970D7F6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751" y="3492479"/>
            <a:ext cx="1262573" cy="11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23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33A709-7D2D-4407-9A0F-FF624B5B87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33</a:t>
            </a:fld>
            <a:endParaRPr lang="en-US" sz="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39C4A9-7485-4261-B704-0AD058B336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9725" y="1485901"/>
            <a:ext cx="11630602" cy="46910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Our trusted account management team is available to keep the employer’s plan running smoothly. They’re here to help by: </a:t>
            </a:r>
          </a:p>
          <a:p>
            <a:r>
              <a:rPr lang="en-US" dirty="0"/>
              <a:t>Overseeing plan administration.</a:t>
            </a:r>
          </a:p>
          <a:p>
            <a:pPr lvl="1"/>
            <a:r>
              <a:rPr lang="en-US" dirty="0"/>
              <a:t>Providing training and resources.</a:t>
            </a:r>
          </a:p>
          <a:p>
            <a:pPr lvl="1"/>
            <a:r>
              <a:rPr lang="en-US" dirty="0"/>
              <a:t>Answering questions.</a:t>
            </a:r>
          </a:p>
          <a:p>
            <a:pPr lvl="1"/>
            <a:r>
              <a:rPr lang="en-US" dirty="0"/>
              <a:t>Quickly resolving service issues.</a:t>
            </a:r>
          </a:p>
          <a:p>
            <a:pPr marL="457200" lvl="1" indent="0">
              <a:buNone/>
            </a:pPr>
            <a:endParaRPr lang="en-US" sz="700" dirty="0"/>
          </a:p>
          <a:p>
            <a:r>
              <a:rPr lang="en-US" dirty="0"/>
              <a:t>Dedicated Account Manager to assist you and your client through the reissue process.</a:t>
            </a:r>
          </a:p>
          <a:p>
            <a:pPr lvl="1"/>
            <a:r>
              <a:rPr lang="en-US" dirty="0"/>
              <a:t>Provide consultation regarding alternate plan options to optimize cost savings and benefits.</a:t>
            </a:r>
          </a:p>
          <a:p>
            <a:pPr lvl="1"/>
            <a:r>
              <a:rPr lang="en-US" dirty="0"/>
              <a:t>Plan reviews to understand how the plan is performing, so there are no surprises at reissue.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C703B-677F-466E-8495-6F639287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management team</a:t>
            </a:r>
          </a:p>
        </p:txBody>
      </p:sp>
    </p:spTree>
    <p:extLst>
      <p:ext uri="{BB962C8B-B14F-4D97-AF65-F5344CB8AC3E}">
        <p14:creationId xmlns:p14="http://schemas.microsoft.com/office/powerpoint/2010/main" val="3660481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33A709-7D2D-4407-9A0F-FF624B5B87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34</a:t>
            </a:fld>
            <a:endParaRPr lang="en-US" sz="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462ADF-2B9A-4994-86BC-0919A5005A7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Helping you and your client understand state and federal fee requirements.</a:t>
            </a:r>
          </a:p>
          <a:p>
            <a:pPr lvl="1"/>
            <a:r>
              <a:rPr lang="en-US" dirty="0"/>
              <a:t>We’ll help you administer these fees.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Quarterly newsletters for employers.</a:t>
            </a:r>
          </a:p>
          <a:p>
            <a:pPr lvl="1"/>
            <a:r>
              <a:rPr lang="en-US" dirty="0"/>
              <a:t>Reporting reminders or updates.</a:t>
            </a:r>
          </a:p>
          <a:p>
            <a:pPr lvl="1"/>
            <a:r>
              <a:rPr lang="en-US" dirty="0"/>
              <a:t>Account management reminders.</a:t>
            </a:r>
          </a:p>
          <a:p>
            <a:pPr lvl="1"/>
            <a:r>
              <a:rPr lang="en-US" dirty="0"/>
              <a:t>Healthy living tips.</a:t>
            </a:r>
          </a:p>
          <a:p>
            <a:pPr lvl="1"/>
            <a:r>
              <a:rPr lang="en-US" dirty="0"/>
              <a:t>Valuable add-ons, and more.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C703B-677F-466E-8495-6F639287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management team</a:t>
            </a:r>
          </a:p>
        </p:txBody>
      </p:sp>
    </p:spTree>
    <p:extLst>
      <p:ext uri="{BB962C8B-B14F-4D97-AF65-F5344CB8AC3E}">
        <p14:creationId xmlns:p14="http://schemas.microsoft.com/office/powerpoint/2010/main" val="242329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78D6ED-7401-4E23-AC33-FC63A817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35</a:t>
            </a:fld>
            <a:endParaRPr lang="en-US" sz="7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C1A21B-5B17-425A-8EC5-CB911B7D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2198599"/>
            <a:ext cx="5756275" cy="2460803"/>
          </a:xfrm>
        </p:spPr>
        <p:txBody>
          <a:bodyPr anchor="ctr"/>
          <a:lstStyle/>
          <a:p>
            <a:r>
              <a:rPr lang="en-US" sz="4400" dirty="0"/>
              <a:t>Submitting business</a:t>
            </a:r>
          </a:p>
        </p:txBody>
      </p:sp>
    </p:spTree>
    <p:extLst>
      <p:ext uri="{BB962C8B-B14F-4D97-AF65-F5344CB8AC3E}">
        <p14:creationId xmlns:p14="http://schemas.microsoft.com/office/powerpoint/2010/main" val="872336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5BB72E-D981-4B23-B6CC-3FCDE20358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36</a:t>
            </a:fld>
            <a:endParaRPr lang="en-US" sz="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4EDDF-8D8B-4F3E-9204-D94DD50B403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At Allstate Benefits, we make submitting business easy. Our experienced underwriters provide you and your clients:</a:t>
            </a:r>
          </a:p>
          <a:p>
            <a:r>
              <a:rPr lang="en-US" dirty="0"/>
              <a:t>Fast and reliable turnaround times.</a:t>
            </a:r>
          </a:p>
          <a:p>
            <a:r>
              <a:rPr lang="en-US" dirty="0"/>
              <a:t>Flexibility to find solutions that work for your clients and their groups.</a:t>
            </a:r>
          </a:p>
          <a:p>
            <a:r>
              <a:rPr lang="en-US" dirty="0"/>
              <a:t>*NEW* online enrollment tool.</a:t>
            </a:r>
          </a:p>
          <a:p>
            <a:pPr lvl="1"/>
            <a:r>
              <a:rPr lang="en-US" dirty="0"/>
              <a:t>No hands-on administration for clients.</a:t>
            </a:r>
          </a:p>
          <a:p>
            <a:pPr lvl="1"/>
            <a:r>
              <a:rPr lang="en-US" dirty="0"/>
              <a:t>No paper forms to collect and submit.</a:t>
            </a:r>
          </a:p>
          <a:p>
            <a:pPr lvl="1"/>
            <a:r>
              <a:rPr lang="en-US" dirty="0"/>
              <a:t>Employees enter their own information, which ensures accuracy and speeds up the process.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07B3DE-A7A2-4FDE-A91C-4B1DAC61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business</a:t>
            </a:r>
          </a:p>
        </p:txBody>
      </p:sp>
    </p:spTree>
    <p:extLst>
      <p:ext uri="{BB962C8B-B14F-4D97-AF65-F5344CB8AC3E}">
        <p14:creationId xmlns:p14="http://schemas.microsoft.com/office/powerpoint/2010/main" val="3441867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55E44-3015-493F-BFC3-67842E01F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37</a:t>
            </a:fld>
            <a:endParaRPr lang="en-US" sz="7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324EBE-D87A-47B9-A6D2-3B0CECE8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proposal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C2886-7645-4064-A734-C3DADD953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2" t="5436" r="6518" b="9856"/>
          <a:stretch/>
        </p:blipFill>
        <p:spPr>
          <a:xfrm>
            <a:off x="441325" y="1529592"/>
            <a:ext cx="5561950" cy="379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BC480-DD46-4186-BAFC-4BA008066D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98" b="2198"/>
          <a:stretch/>
        </p:blipFill>
        <p:spPr>
          <a:xfrm>
            <a:off x="6483927" y="180936"/>
            <a:ext cx="5095425" cy="630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27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61C7C-99C2-492C-BB76-FCD062B99E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38</a:t>
            </a:fld>
            <a:endParaRPr lang="en-US" sz="7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D55A13-549B-4671-B025-E5CBDAD9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CFA58-3E38-48F5-9C55-FE79847E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9" b="2239"/>
          <a:stretch/>
        </p:blipFill>
        <p:spPr>
          <a:xfrm>
            <a:off x="5185064" y="118769"/>
            <a:ext cx="5365589" cy="662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319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E2061E-3A83-4A71-B417-A64DB938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39</a:t>
            </a:fld>
            <a:endParaRPr lang="en-US" sz="7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4DCAF-6850-4F3D-9A4B-6FFBF54F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2198599"/>
            <a:ext cx="5756275" cy="2460803"/>
          </a:xfrm>
        </p:spPr>
        <p:txBody>
          <a:bodyPr anchor="ctr"/>
          <a:lstStyle/>
          <a:p>
            <a:r>
              <a:rPr lang="en-US" sz="4400" dirty="0"/>
              <a:t>Post sale</a:t>
            </a:r>
          </a:p>
        </p:txBody>
      </p:sp>
    </p:spTree>
    <p:extLst>
      <p:ext uri="{BB962C8B-B14F-4D97-AF65-F5344CB8AC3E}">
        <p14:creationId xmlns:p14="http://schemas.microsoft.com/office/powerpoint/2010/main" val="31095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838B11-B372-4014-B2FD-D9F6092973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64B88-945C-4886-B153-884F0802BEF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Both the biggest public health crisis of our lifetime and the biggest threat to small to mid-sized businesses since the Great Depression. </a:t>
            </a:r>
          </a:p>
          <a:p>
            <a:r>
              <a:rPr lang="en-US" dirty="0"/>
              <a:t>Now more than ever, your clients need to offer their employees quality health benefits that give employers the ability to control costs as much as possible.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364F39-27AD-47ED-9C61-A98F58D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crisis</a:t>
            </a:r>
          </a:p>
        </p:txBody>
      </p:sp>
    </p:spTree>
    <p:extLst>
      <p:ext uri="{BB962C8B-B14F-4D97-AF65-F5344CB8AC3E}">
        <p14:creationId xmlns:p14="http://schemas.microsoft.com/office/powerpoint/2010/main" val="238767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0A0B7C-35B7-4609-A17C-C846EA5839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40</a:t>
            </a:fld>
            <a:endParaRPr lang="en-US" sz="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D4D5-2C1C-4BFA-894A-569FB6D1B67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 welcome email to the new groups includes:</a:t>
            </a:r>
          </a:p>
          <a:p>
            <a:pPr lvl="1"/>
            <a:r>
              <a:rPr lang="en-US" dirty="0"/>
              <a:t>A link to a video introducing the account manager.</a:t>
            </a:r>
          </a:p>
          <a:p>
            <a:pPr lvl="1"/>
            <a:r>
              <a:rPr lang="en-US" dirty="0"/>
              <a:t>A list of key contacts.</a:t>
            </a:r>
          </a:p>
          <a:p>
            <a:pPr lvl="1"/>
            <a:r>
              <a:rPr lang="en-US" dirty="0"/>
              <a:t>Links to the employer portal.</a:t>
            </a:r>
          </a:p>
          <a:p>
            <a:pPr lvl="1"/>
            <a:r>
              <a:rPr lang="en-US" dirty="0"/>
              <a:t>A copy of the employer guide.</a:t>
            </a:r>
          </a:p>
          <a:p>
            <a:pPr lvl="1"/>
            <a:r>
              <a:rPr lang="en-US" dirty="0"/>
              <a:t>An overview of additions, terminations, billing, and more.</a:t>
            </a:r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Agents get a copy of employer communications in their own inbox.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2C11CF-BE2E-4D2F-958F-BDDFF565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sale</a:t>
            </a:r>
          </a:p>
        </p:txBody>
      </p:sp>
    </p:spTree>
    <p:extLst>
      <p:ext uri="{BB962C8B-B14F-4D97-AF65-F5344CB8AC3E}">
        <p14:creationId xmlns:p14="http://schemas.microsoft.com/office/powerpoint/2010/main" val="1269286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2010702-225D-41CF-BC64-A955DA2B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4" y="116429"/>
            <a:ext cx="10870581" cy="1078790"/>
          </a:xfrm>
        </p:spPr>
        <p:txBody>
          <a:bodyPr/>
          <a:lstStyle/>
          <a:p>
            <a:r>
              <a:rPr lang="en-US" dirty="0"/>
              <a:t>Allied Benefit Systems portal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3E3E56-6DC5-A646-9D42-4F9334F48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C3113B-5F68-42EB-82D6-257857EE0D9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8137" y="1485900"/>
            <a:ext cx="5757863" cy="43556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At AlliedBenefit.com, members can:</a:t>
            </a:r>
          </a:p>
          <a:p>
            <a:pPr lvl="1"/>
            <a:r>
              <a:rPr lang="en-US" dirty="0"/>
              <a:t>Check claims status and view EOBs online.</a:t>
            </a:r>
          </a:p>
          <a:p>
            <a:pPr lvl="1"/>
            <a:r>
              <a:rPr lang="en-US" dirty="0"/>
              <a:t>View ID cards and other plan documents.</a:t>
            </a:r>
          </a:p>
          <a:p>
            <a:pPr lvl="1"/>
            <a:r>
              <a:rPr lang="en-US" dirty="0"/>
              <a:t>Find in-network doctors and hospitals.</a:t>
            </a:r>
          </a:p>
          <a:p>
            <a:pPr lvl="1"/>
            <a:r>
              <a:rPr lang="en-US" dirty="0"/>
              <a:t>Estimate costs of services and prescriptions.</a:t>
            </a:r>
          </a:p>
          <a:p>
            <a:pPr lvl="1"/>
            <a:r>
              <a:rPr lang="en-US" dirty="0"/>
              <a:t>Compare providers.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C950AD-A285-4EC9-AC81-21956C83E5E1}"/>
              </a:ext>
            </a:extLst>
          </p:cNvPr>
          <p:cNvGrpSpPr/>
          <p:nvPr/>
        </p:nvGrpSpPr>
        <p:grpSpPr>
          <a:xfrm>
            <a:off x="7317763" y="1485900"/>
            <a:ext cx="4536101" cy="1709214"/>
            <a:chOff x="6456364" y="1501577"/>
            <a:chExt cx="4536101" cy="17092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913F91-7E96-4489-8998-19D41937C381}"/>
                </a:ext>
              </a:extLst>
            </p:cNvPr>
            <p:cNvSpPr/>
            <p:nvPr/>
          </p:nvSpPr>
          <p:spPr>
            <a:xfrm>
              <a:off x="6456364" y="1501577"/>
              <a:ext cx="4536101" cy="1709214"/>
            </a:xfrm>
            <a:prstGeom prst="rect">
              <a:avLst/>
            </a:prstGeom>
            <a:solidFill>
              <a:srgbClr val="FEFCFF"/>
            </a:solidFill>
            <a:ln>
              <a:solidFill>
                <a:srgbClr val="FEF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514B18-E619-4DF6-B07B-7F6E12CA0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3415" y="1871510"/>
              <a:ext cx="4041998" cy="969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071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2010702-225D-41CF-BC64-A955DA2B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4" y="116429"/>
            <a:ext cx="10870581" cy="1078790"/>
          </a:xfrm>
        </p:spPr>
        <p:txBody>
          <a:bodyPr/>
          <a:lstStyle/>
          <a:p>
            <a:r>
              <a:rPr lang="en-US" dirty="0"/>
              <a:t>Allied Benefit Systems portal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3E3E56-6DC5-A646-9D42-4F9334F48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C3113B-5F68-42EB-82D6-257857EE0D9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8137" y="1485900"/>
            <a:ext cx="5757864" cy="4355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Reporting available at AlliedBenefit.com:</a:t>
            </a:r>
          </a:p>
          <a:p>
            <a:pPr lvl="1"/>
            <a:r>
              <a:rPr lang="en-US" dirty="0"/>
              <a:t>Monthly invoices.</a:t>
            </a:r>
          </a:p>
          <a:p>
            <a:pPr lvl="1"/>
            <a:r>
              <a:rPr lang="en-US" dirty="0"/>
              <a:t>Claim summary (claim detail by member).</a:t>
            </a:r>
          </a:p>
          <a:p>
            <a:pPr lvl="1"/>
            <a:r>
              <a:rPr lang="en-US" dirty="0"/>
              <a:t>Reissue quotes.</a:t>
            </a:r>
          </a:p>
          <a:p>
            <a:pPr lvl="1"/>
            <a:r>
              <a:rPr lang="en-US" dirty="0"/>
              <a:t>Census report.</a:t>
            </a:r>
          </a:p>
          <a:p>
            <a:pPr lvl="1"/>
            <a:r>
              <a:rPr lang="en-US" dirty="0"/>
              <a:t>Claim fund summary report.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C950AD-A285-4EC9-AC81-21956C83E5E1}"/>
              </a:ext>
            </a:extLst>
          </p:cNvPr>
          <p:cNvGrpSpPr/>
          <p:nvPr/>
        </p:nvGrpSpPr>
        <p:grpSpPr>
          <a:xfrm>
            <a:off x="7317763" y="1485900"/>
            <a:ext cx="4536101" cy="1709214"/>
            <a:chOff x="6456364" y="1501577"/>
            <a:chExt cx="4536101" cy="17092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913F91-7E96-4489-8998-19D41937C381}"/>
                </a:ext>
              </a:extLst>
            </p:cNvPr>
            <p:cNvSpPr/>
            <p:nvPr/>
          </p:nvSpPr>
          <p:spPr>
            <a:xfrm>
              <a:off x="6456364" y="1501577"/>
              <a:ext cx="4536101" cy="1709214"/>
            </a:xfrm>
            <a:prstGeom prst="rect">
              <a:avLst/>
            </a:prstGeom>
            <a:solidFill>
              <a:srgbClr val="FEFCFF"/>
            </a:solidFill>
            <a:ln>
              <a:solidFill>
                <a:srgbClr val="FEF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514B18-E619-4DF6-B07B-7F6E12CA0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3415" y="1871510"/>
              <a:ext cx="4041998" cy="969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205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2010702-225D-41CF-BC64-A955DA2B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4" y="116429"/>
            <a:ext cx="10870581" cy="1078790"/>
          </a:xfrm>
        </p:spPr>
        <p:txBody>
          <a:bodyPr/>
          <a:lstStyle/>
          <a:p>
            <a:r>
              <a:rPr lang="en-US" dirty="0"/>
              <a:t>Meritain portal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3E3E56-6DC5-A646-9D42-4F9334F48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C3113B-5F68-42EB-82D6-257857EE0D9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8137" y="1485900"/>
            <a:ext cx="5757863" cy="43556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At Meritain.com, members can:</a:t>
            </a:r>
          </a:p>
          <a:p>
            <a:pPr lvl="1"/>
            <a:r>
              <a:rPr lang="en-US" dirty="0"/>
              <a:t>Check claims status and view EOBs online.</a:t>
            </a:r>
          </a:p>
          <a:p>
            <a:pPr lvl="1"/>
            <a:r>
              <a:rPr lang="en-US" dirty="0"/>
              <a:t>View ID cards and other plan </a:t>
            </a:r>
            <a:br>
              <a:rPr lang="en-US" dirty="0"/>
            </a:br>
            <a:r>
              <a:rPr lang="en-US" dirty="0"/>
              <a:t>documents, such as SBCs and SPDs.</a:t>
            </a:r>
          </a:p>
          <a:p>
            <a:pPr lvl="1"/>
            <a:r>
              <a:rPr lang="en-US" dirty="0"/>
              <a:t>Find in-network doctors and hospitals.</a:t>
            </a:r>
          </a:p>
          <a:p>
            <a:pPr lvl="1"/>
            <a:r>
              <a:rPr lang="en-US" dirty="0"/>
              <a:t>Estimate costs of services.</a:t>
            </a:r>
          </a:p>
          <a:p>
            <a:pPr lvl="1"/>
            <a:r>
              <a:rPr lang="en-US" dirty="0"/>
              <a:t>Compare providers.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1EDF3-C18F-4CFF-B189-5C1C627278C1}"/>
              </a:ext>
            </a:extLst>
          </p:cNvPr>
          <p:cNvGrpSpPr/>
          <p:nvPr/>
        </p:nvGrpSpPr>
        <p:grpSpPr>
          <a:xfrm>
            <a:off x="7317762" y="1485900"/>
            <a:ext cx="4536101" cy="1709214"/>
            <a:chOff x="7317762" y="2809096"/>
            <a:chExt cx="4536101" cy="17092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913F91-7E96-4489-8998-19D41937C381}"/>
                </a:ext>
              </a:extLst>
            </p:cNvPr>
            <p:cNvSpPr/>
            <p:nvPr/>
          </p:nvSpPr>
          <p:spPr>
            <a:xfrm>
              <a:off x="7317762" y="2809096"/>
              <a:ext cx="4536101" cy="1709214"/>
            </a:xfrm>
            <a:prstGeom prst="rect">
              <a:avLst/>
            </a:prstGeom>
            <a:solidFill>
              <a:srgbClr val="FEFCFF"/>
            </a:solidFill>
            <a:ln>
              <a:solidFill>
                <a:srgbClr val="FEF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4AE29B-3187-4FE3-BD8A-37EDADF5E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20" r="4520"/>
            <a:stretch/>
          </p:blipFill>
          <p:spPr>
            <a:xfrm>
              <a:off x="7317762" y="2874203"/>
              <a:ext cx="4536101" cy="1579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4479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2010702-225D-41CF-BC64-A955DA2B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4" y="116429"/>
            <a:ext cx="10870581" cy="1078790"/>
          </a:xfrm>
        </p:spPr>
        <p:txBody>
          <a:bodyPr/>
          <a:lstStyle/>
          <a:p>
            <a:r>
              <a:rPr lang="en-US" dirty="0" err="1"/>
              <a:t>BenefitSolver</a:t>
            </a:r>
            <a:r>
              <a:rPr lang="en-US" dirty="0"/>
              <a:t> portal – Meritain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3E3E56-6DC5-A646-9D42-4F9334F48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C3113B-5F68-42EB-82D6-257857EE0D9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8137" y="1485900"/>
            <a:ext cx="5757863" cy="4355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Reporting available at BenefitSolver.com:</a:t>
            </a:r>
          </a:p>
          <a:p>
            <a:pPr lvl="1"/>
            <a:r>
              <a:rPr lang="en-US" dirty="0"/>
              <a:t>Monthly invoices.</a:t>
            </a:r>
          </a:p>
          <a:p>
            <a:pPr lvl="1"/>
            <a:r>
              <a:rPr lang="en-US" dirty="0"/>
              <a:t>Reissue quotes.</a:t>
            </a:r>
          </a:p>
          <a:p>
            <a:pPr lvl="1"/>
            <a:r>
              <a:rPr lang="en-US" dirty="0"/>
              <a:t>Census report.</a:t>
            </a:r>
          </a:p>
          <a:p>
            <a:pPr lvl="1"/>
            <a:r>
              <a:rPr lang="en-US" dirty="0"/>
              <a:t>Claim fund summary report.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2723DF-4883-4D9B-9CD6-E0AAEA6A4167}"/>
              </a:ext>
            </a:extLst>
          </p:cNvPr>
          <p:cNvGrpSpPr/>
          <p:nvPr/>
        </p:nvGrpSpPr>
        <p:grpSpPr>
          <a:xfrm>
            <a:off x="7317762" y="1485900"/>
            <a:ext cx="4536101" cy="1709214"/>
            <a:chOff x="7317762" y="2809096"/>
            <a:chExt cx="4536101" cy="17092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73CDA4-BDC0-4507-B173-52D728A86471}"/>
                </a:ext>
              </a:extLst>
            </p:cNvPr>
            <p:cNvSpPr/>
            <p:nvPr/>
          </p:nvSpPr>
          <p:spPr>
            <a:xfrm>
              <a:off x="7317762" y="2809096"/>
              <a:ext cx="4536101" cy="1709214"/>
            </a:xfrm>
            <a:prstGeom prst="rect">
              <a:avLst/>
            </a:prstGeom>
            <a:solidFill>
              <a:srgbClr val="FEFCFF"/>
            </a:solidFill>
            <a:ln>
              <a:solidFill>
                <a:srgbClr val="FEF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77D2B29-6803-4342-A6A1-2E68FB3E8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20" r="4520"/>
            <a:stretch/>
          </p:blipFill>
          <p:spPr>
            <a:xfrm>
              <a:off x="7317762" y="2874203"/>
              <a:ext cx="4536101" cy="1579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1729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990B5-28D7-4A59-ADF6-7A6200F1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45</a:t>
            </a:fld>
            <a:endParaRPr lang="en-US" sz="7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89ED2A-0F84-4EF5-B48B-95E6BE91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2198599"/>
            <a:ext cx="5756275" cy="2460803"/>
          </a:xfrm>
        </p:spPr>
        <p:txBody>
          <a:bodyPr anchor="ctr"/>
          <a:lstStyle/>
          <a:p>
            <a:r>
              <a:rPr lang="en-US" sz="4400" dirty="0"/>
              <a:t>That’s a wrap.</a:t>
            </a:r>
          </a:p>
        </p:txBody>
      </p:sp>
    </p:spTree>
    <p:extLst>
      <p:ext uri="{BB962C8B-B14F-4D97-AF65-F5344CB8AC3E}">
        <p14:creationId xmlns:p14="http://schemas.microsoft.com/office/powerpoint/2010/main" val="2917863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243D-12B8-45DB-ABE1-5C6F35FA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118769"/>
            <a:ext cx="10635007" cy="1078790"/>
          </a:xfrm>
        </p:spPr>
        <p:txBody>
          <a:bodyPr/>
          <a:lstStyle/>
          <a:p>
            <a:r>
              <a:rPr lang="en-US" dirty="0"/>
              <a:t>Recap of our Self-Funded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D2D6F0-1787-4F60-AB19-E521826688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46</a:t>
            </a:fld>
            <a:endParaRPr lang="en-US" sz="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9A79B-8B07-45B0-B969-EDD98364294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One predictable monthly payment. </a:t>
            </a:r>
          </a:p>
          <a:p>
            <a:r>
              <a:rPr lang="en-US" dirty="0"/>
              <a:t>Plan administration and support.</a:t>
            </a:r>
          </a:p>
          <a:p>
            <a:r>
              <a:rPr lang="en-US" dirty="0"/>
              <a:t>Stop-loss limits financial exposure.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424DF4-56BD-48C9-BED4-1BF5EC6276B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ACA compliant.</a:t>
            </a:r>
          </a:p>
          <a:p>
            <a:r>
              <a:rPr lang="en-US" dirty="0"/>
              <a:t>Nationwide product availability.  </a:t>
            </a:r>
          </a:p>
          <a:p>
            <a:r>
              <a:rPr lang="en-US" dirty="0"/>
              <a:t>Variety of plans and options.</a:t>
            </a:r>
          </a:p>
          <a:p>
            <a:r>
              <a:rPr lang="en-US" dirty="0"/>
              <a:t>Tools and resources to help your clients.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906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612CB-B742-4603-952B-71D90C05B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47</a:t>
            </a:fld>
            <a:endParaRPr lang="en-US" sz="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60EB2-D566-405F-91BD-BFF0FA41B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821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613B52-2215-449B-AB6A-43947EDC95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900" dirty="0"/>
              <a:t>Allstate Benefits is a leading provider of employee benefit solutions in the U.S. and Canada and is rated A+ by A.M. Best. We protect more than 8 million individuals with innovative self-funded group health products and top-rated supplemental insurance products. Allstate Benefits is proud to be part of The Allstate Corporation (NYSE: ALL), a Fortune 100 company and the nation’s largest publicly held personal lines insurer. Allstate Benefits helps deliver the Good Hands® promise every day with the name that many know and trust. Learn more at www.allstatebenefits.com.</a:t>
            </a:r>
          </a:p>
          <a:p>
            <a:r>
              <a:rPr lang="en-US" sz="900" dirty="0"/>
              <a:t>The Allstate Benefits Self-Funded Program provides tools for employers owning small to mid-sized businesses to establish a self-funded health benefit plan for their employees. The benefit plan is established by the employer and is not an insurance product. Allstate Benefits is a marketing name for: </a:t>
            </a:r>
            <a:r>
              <a:rPr lang="en-US" sz="900" dirty="0" err="1"/>
              <a:t>Integon</a:t>
            </a:r>
            <a:r>
              <a:rPr lang="en-US" sz="900" dirty="0"/>
              <a:t> National Insurance Company in CT, NY and VT; </a:t>
            </a:r>
            <a:r>
              <a:rPr lang="en-US" sz="900" dirty="0" err="1"/>
              <a:t>Integon</a:t>
            </a:r>
            <a:r>
              <a:rPr lang="en-US" sz="900" dirty="0"/>
              <a:t> Indemnity Corporation in FL; and National Health Insurance Company in CO, WA and all other states where offered. For employers in the Allstate Benefits Self-Funded Program, stop loss insurance is underwritten by these insurance companies in the noted states. </a:t>
            </a:r>
          </a:p>
          <a:p>
            <a:r>
              <a:rPr lang="en-US" sz="900" dirty="0"/>
              <a:t>For agent use only. Not for distribution to consumers.</a:t>
            </a:r>
          </a:p>
          <a:p>
            <a:r>
              <a:rPr lang="en-US" sz="900" dirty="0"/>
              <a:t>ABGH_SF_2158 (Rev. 01/2023) © 2023 Allstate Insurance Company. www.allstate.com or allstatebenefits.com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7A9698-9CBB-4567-A195-7DC4D451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981825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A00E3-B9C6-4EA6-A830-679981DC4C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E4225-8BE5-47AD-815F-E242F8A9C7F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Traditional fully insured plans take on full risk, but your clients also take premium with no transparency, so they don't know how the money is spent.</a:t>
            </a:r>
          </a:p>
          <a:p>
            <a:r>
              <a:rPr lang="en-US" dirty="0"/>
              <a:t>This makes it hard to ensure they are doing everything they can to contain costs.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73D4AA-AE4B-4AA9-A388-51201D90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plans don’t always fit</a:t>
            </a:r>
          </a:p>
        </p:txBody>
      </p:sp>
    </p:spTree>
    <p:extLst>
      <p:ext uri="{BB962C8B-B14F-4D97-AF65-F5344CB8AC3E}">
        <p14:creationId xmlns:p14="http://schemas.microsoft.com/office/powerpoint/2010/main" val="86653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8C045F-DE7D-4C48-A95F-AFBBB32E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7B2A94-CC7C-4C06-9193-789F6300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1073728"/>
            <a:ext cx="5756275" cy="4710545"/>
          </a:xfrm>
        </p:spPr>
        <p:txBody>
          <a:bodyPr anchor="ctr"/>
          <a:lstStyle/>
          <a:p>
            <a:r>
              <a:rPr lang="en-US" dirty="0"/>
              <a:t>The self-funding solution</a:t>
            </a:r>
          </a:p>
        </p:txBody>
      </p:sp>
    </p:spTree>
    <p:extLst>
      <p:ext uri="{BB962C8B-B14F-4D97-AF65-F5344CB8AC3E}">
        <p14:creationId xmlns:p14="http://schemas.microsoft.com/office/powerpoint/2010/main" val="124537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70D79-E949-4016-AD1A-DD257142D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9AB6D-CF9B-8048-9FAD-0C7B103CEEA6}" type="slidenum">
              <a:rPr lang="en-US" smtClean="0"/>
              <a:pPr>
                <a:defRPr/>
              </a:pPr>
              <a:t>7</a:t>
            </a:fld>
            <a:endParaRPr lang="en-US" sz="70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B341F83-7A55-4931-8E4D-AFF5BA80C2A5}"/>
              </a:ext>
            </a:extLst>
          </p:cNvPr>
          <p:cNvSpPr txBox="1">
            <a:spLocks/>
          </p:cNvSpPr>
          <p:nvPr/>
        </p:nvSpPr>
        <p:spPr>
          <a:xfrm>
            <a:off x="1192680" y="2333625"/>
            <a:ext cx="9806641" cy="219075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llstate Sans W" panose="02000603000000020004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◦"/>
              <a:defRPr sz="2400" kern="1200">
                <a:solidFill>
                  <a:schemeClr val="bg2"/>
                </a:solidFill>
                <a:latin typeface="Allstate Sans W" panose="02000603000000020004" pitchFamily="2" charset="0"/>
                <a:ea typeface="+mn-ea"/>
                <a:cs typeface="+mn-cs"/>
              </a:defRPr>
            </a:lvl2pPr>
            <a:lvl3pPr marL="1149350" indent="-231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bg2"/>
                </a:solidFill>
                <a:latin typeface="Allstate Sans W" panose="02000603000000020004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Allstate Sans W" panose="02000603000000020004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Allstate Sans W" panose="020006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/>
              <a:t>Self-funding allows small businesses to control health care costs while offering quality benefits to employees. </a:t>
            </a:r>
          </a:p>
        </p:txBody>
      </p:sp>
    </p:spTree>
    <p:extLst>
      <p:ext uri="{BB962C8B-B14F-4D97-AF65-F5344CB8AC3E}">
        <p14:creationId xmlns:p14="http://schemas.microsoft.com/office/powerpoint/2010/main" val="4904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E93C5-D473-42B0-B98D-99E64AAF95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72D01-FD26-40D5-A205-36E38DE8EFA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Lower costs.</a:t>
            </a:r>
          </a:p>
          <a:p>
            <a:r>
              <a:rPr lang="en-US" dirty="0"/>
              <a:t>Plans are underwritten.</a:t>
            </a:r>
          </a:p>
          <a:p>
            <a:r>
              <a:rPr lang="en-US" dirty="0"/>
              <a:t>Predictable monthly payments.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A0ED8-7ACB-47F6-AF1C-03AC8819F0FD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Quality benefits.</a:t>
            </a:r>
          </a:p>
          <a:p>
            <a:r>
              <a:rPr lang="en-US" dirty="0"/>
              <a:t>Stop-loss protection.</a:t>
            </a:r>
          </a:p>
          <a:p>
            <a:r>
              <a:rPr lang="en-US" dirty="0"/>
              <a:t>More employer control.</a:t>
            </a:r>
          </a:p>
          <a:p>
            <a:r>
              <a:rPr lang="en-US" dirty="0"/>
              <a:t>Potential for money back.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1B6077-D43B-48A4-841C-0CA658C3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self-funding?</a:t>
            </a:r>
          </a:p>
        </p:txBody>
      </p:sp>
    </p:spTree>
    <p:extLst>
      <p:ext uri="{BB962C8B-B14F-4D97-AF65-F5344CB8AC3E}">
        <p14:creationId xmlns:p14="http://schemas.microsoft.com/office/powerpoint/2010/main" val="259106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DE1A6-37AA-4DB8-9CD9-88C457331D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69AB6D-CF9B-8048-9FAD-0C7B103CEEA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A250-6D50-427E-A006-96C7A110CA4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9725" y="1485900"/>
            <a:ext cx="9718675" cy="4346729"/>
          </a:xfrm>
        </p:spPr>
        <p:txBody>
          <a:bodyPr/>
          <a:lstStyle/>
          <a:p>
            <a:r>
              <a:rPr lang="en-US" dirty="0"/>
              <a:t>Employers who want to gain control of their health care costs.</a:t>
            </a:r>
          </a:p>
          <a:p>
            <a:r>
              <a:rPr lang="en-US" dirty="0"/>
              <a:t>Employers looking to save on health care costs and still provide quality benefits to their employees.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5303F4-5405-40DE-9CD7-E70945D2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consider self-funding?</a:t>
            </a:r>
          </a:p>
        </p:txBody>
      </p:sp>
    </p:spTree>
    <p:extLst>
      <p:ext uri="{BB962C8B-B14F-4D97-AF65-F5344CB8AC3E}">
        <p14:creationId xmlns:p14="http://schemas.microsoft.com/office/powerpoint/2010/main" val="1676489834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Allstate">
      <a:dk1>
        <a:srgbClr val="10193F"/>
      </a:dk1>
      <a:lt1>
        <a:srgbClr val="67B9E1"/>
      </a:lt1>
      <a:dk2>
        <a:srgbClr val="000000"/>
      </a:dk2>
      <a:lt2>
        <a:srgbClr val="F3F7F9"/>
      </a:lt2>
      <a:accent1>
        <a:srgbClr val="0E1841"/>
      </a:accent1>
      <a:accent2>
        <a:srgbClr val="44BBE5"/>
      </a:accent2>
      <a:accent3>
        <a:srgbClr val="0032A0"/>
      </a:accent3>
      <a:accent4>
        <a:srgbClr val="EC7666"/>
      </a:accent4>
      <a:accent5>
        <a:srgbClr val="00C39B"/>
      </a:accent5>
      <a:accent6>
        <a:srgbClr val="A600FC"/>
      </a:accent6>
      <a:hlink>
        <a:srgbClr val="0563C1"/>
      </a:hlink>
      <a:folHlink>
        <a:srgbClr val="6B77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tion 2">
  <a:themeElements>
    <a:clrScheme name="Allstate">
      <a:dk1>
        <a:srgbClr val="10193F"/>
      </a:dk1>
      <a:lt1>
        <a:srgbClr val="67B9E1"/>
      </a:lt1>
      <a:dk2>
        <a:srgbClr val="000000"/>
      </a:dk2>
      <a:lt2>
        <a:srgbClr val="F3F7F9"/>
      </a:lt2>
      <a:accent1>
        <a:srgbClr val="0E1841"/>
      </a:accent1>
      <a:accent2>
        <a:srgbClr val="44BBE5"/>
      </a:accent2>
      <a:accent3>
        <a:srgbClr val="0032A0"/>
      </a:accent3>
      <a:accent4>
        <a:srgbClr val="EC7666"/>
      </a:accent4>
      <a:accent5>
        <a:srgbClr val="00C39B"/>
      </a:accent5>
      <a:accent6>
        <a:srgbClr val="A600FC"/>
      </a:accent6>
      <a:hlink>
        <a:srgbClr val="0563C1"/>
      </a:hlink>
      <a:folHlink>
        <a:srgbClr val="6B77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tion 3">
  <a:themeElements>
    <a:clrScheme name="Allstate">
      <a:dk1>
        <a:srgbClr val="10193F"/>
      </a:dk1>
      <a:lt1>
        <a:srgbClr val="67B9E1"/>
      </a:lt1>
      <a:dk2>
        <a:srgbClr val="000000"/>
      </a:dk2>
      <a:lt2>
        <a:srgbClr val="F3F7F9"/>
      </a:lt2>
      <a:accent1>
        <a:srgbClr val="0E1841"/>
      </a:accent1>
      <a:accent2>
        <a:srgbClr val="44BBE5"/>
      </a:accent2>
      <a:accent3>
        <a:srgbClr val="0032A0"/>
      </a:accent3>
      <a:accent4>
        <a:srgbClr val="EC7666"/>
      </a:accent4>
      <a:accent5>
        <a:srgbClr val="00C39B"/>
      </a:accent5>
      <a:accent6>
        <a:srgbClr val="A600FC"/>
      </a:accent6>
      <a:hlink>
        <a:srgbClr val="0563C1"/>
      </a:hlink>
      <a:folHlink>
        <a:srgbClr val="6B77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63EF562EFE29408CC2F6F63F06A2E9" ma:contentTypeVersion="13" ma:contentTypeDescription="Create a new document." ma:contentTypeScope="" ma:versionID="49cb1cedbece596def66bee8e48796ca">
  <xsd:schema xmlns:xsd="http://www.w3.org/2001/XMLSchema" xmlns:xs="http://www.w3.org/2001/XMLSchema" xmlns:p="http://schemas.microsoft.com/office/2006/metadata/properties" xmlns:ns2="9d86b351-c822-4be5-812c-5772341b138b" xmlns:ns3="fd2ba09e-a0e4-4a79-8d5b-f8f2498574d5" targetNamespace="http://schemas.microsoft.com/office/2006/metadata/properties" ma:root="true" ma:fieldsID="3032eacfe0e622d85c7cac0fad606d28" ns2:_="" ns3:_="">
    <xsd:import namespace="9d86b351-c822-4be5-812c-5772341b138b"/>
    <xsd:import namespace="fd2ba09e-a0e4-4a79-8d5b-f8f249857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6b351-c822-4be5-812c-5772341b13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7e3c282-6aab-4ea5-a166-eef71d7f77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ba09e-a0e4-4a79-8d5b-f8f2498574d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3cd42bc-52e4-424a-a94e-0ccdf359ea99}" ma:internalName="TaxCatchAll" ma:showField="CatchAllData" ma:web="fd2ba09e-a0e4-4a79-8d5b-f8f2498574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2ba09e-a0e4-4a79-8d5b-f8f2498574d5">
      <UserInfo>
        <DisplayName>Intikhab, Hamza</DisplayName>
        <AccountId>125</AccountId>
        <AccountType/>
      </UserInfo>
      <UserInfo>
        <DisplayName>Herrera, William</DisplayName>
        <AccountId>121</AccountId>
        <AccountType/>
      </UserInfo>
      <UserInfo>
        <DisplayName>Ross, Cindy</DisplayName>
        <AccountId>18</AccountId>
        <AccountType/>
      </UserInfo>
    </SharedWithUsers>
    <TaxCatchAll xmlns="fd2ba09e-a0e4-4a79-8d5b-f8f2498574d5" xsi:nil="true"/>
    <lcf76f155ced4ddcb4097134ff3c332f xmlns="9d86b351-c822-4be5-812c-5772341b138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F05159-6D9B-442E-9B13-9FE0CF3F9C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86b351-c822-4be5-812c-5772341b138b"/>
    <ds:schemaRef ds:uri="fd2ba09e-a0e4-4a79-8d5b-f8f249857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C242CD-525D-41D8-927E-6E648CFF3F9A}">
  <ds:schemaRefs>
    <ds:schemaRef ds:uri="http://purl.org/dc/dcmitype/"/>
    <ds:schemaRef ds:uri="http://www.w3.org/XML/1998/namespace"/>
    <ds:schemaRef ds:uri="5e876dd3-26f0-4fa5-9497-c98f503b5685"/>
    <ds:schemaRef ds:uri="http://schemas.microsoft.com/office/2006/documentManagement/types"/>
    <ds:schemaRef ds:uri="http://schemas.microsoft.com/office/infopath/2007/PartnerControls"/>
    <ds:schemaRef ds:uri="b0e2a9ff-d96b-4765-8f96-3a752191955e"/>
    <ds:schemaRef ds:uri="http://purl.org/dc/elements/1.1/"/>
    <ds:schemaRef ds:uri="http://purl.org/dc/terms/"/>
    <ds:schemaRef ds:uri="http://schemas.microsoft.com/office/2006/metadata/properties"/>
    <ds:schemaRef ds:uri="38ee2769-a247-4d6c-b2fa-95a8499b5c64"/>
    <ds:schemaRef ds:uri="d2c726b4-5122-4f70-80ca-9b9efc59672a"/>
    <ds:schemaRef ds:uri="http://schemas.openxmlformats.org/package/2006/metadata/core-properties"/>
    <ds:schemaRef ds:uri="f4a9feed-4626-4144-b705-2f023a0c3111"/>
    <ds:schemaRef ds:uri="fd2ba09e-a0e4-4a79-8d5b-f8f2498574d5"/>
    <ds:schemaRef ds:uri="9d86b351-c822-4be5-812c-5772341b138b"/>
  </ds:schemaRefs>
</ds:datastoreItem>
</file>

<file path=customXml/itemProps3.xml><?xml version="1.0" encoding="utf-8"?>
<ds:datastoreItem xmlns:ds="http://schemas.openxmlformats.org/officeDocument/2006/customXml" ds:itemID="{CBE36528-2BA1-4965-9835-A42547615F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13964</TotalTime>
  <Words>2756</Words>
  <Application>Microsoft Office PowerPoint</Application>
  <PresentationFormat>Widescreen</PresentationFormat>
  <Paragraphs>337</Paragraphs>
  <Slides>48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Allstate Sans</vt:lpstr>
      <vt:lpstr>Arial</vt:lpstr>
      <vt:lpstr>Wingdings</vt:lpstr>
      <vt:lpstr>Calibri Light</vt:lpstr>
      <vt:lpstr>Roboto Light</vt:lpstr>
      <vt:lpstr>Allstate Sans W</vt:lpstr>
      <vt:lpstr>Calibri</vt:lpstr>
      <vt:lpstr>Option 1</vt:lpstr>
      <vt:lpstr>Option 2</vt:lpstr>
      <vt:lpstr>Option 3</vt:lpstr>
      <vt:lpstr>Self-Funded program</vt:lpstr>
      <vt:lpstr>Challenges for small business clients</vt:lpstr>
      <vt:lpstr>Rising health care costs</vt:lpstr>
      <vt:lpstr>COVID-19 crisis</vt:lpstr>
      <vt:lpstr>Traditional plans don’t always fit</vt:lpstr>
      <vt:lpstr>The self-funding solution</vt:lpstr>
      <vt:lpstr>PowerPoint Presentation</vt:lpstr>
      <vt:lpstr>Why self-funding?</vt:lpstr>
      <vt:lpstr>Who should consider self-funding?</vt:lpstr>
      <vt:lpstr>Self-Funded Program</vt:lpstr>
      <vt:lpstr>We specialize in…</vt:lpstr>
      <vt:lpstr>How self-funding works</vt:lpstr>
      <vt:lpstr>Key advantages </vt:lpstr>
      <vt:lpstr>Keeps employer costs predictable by splitting the monthly payment three ways</vt:lpstr>
      <vt:lpstr>Plan administration</vt:lpstr>
      <vt:lpstr>Stop-loss Insurance</vt:lpstr>
      <vt:lpstr>Employer claims account</vt:lpstr>
      <vt:lpstr>Compliance with ACA</vt:lpstr>
      <vt:lpstr>Unique program features</vt:lpstr>
      <vt:lpstr>Product portfolio</vt:lpstr>
      <vt:lpstr>Product portfolio</vt:lpstr>
      <vt:lpstr>Access to large national networks Greater availability of doctors and hospitals.</vt:lpstr>
      <vt:lpstr>Reference-based pricing options</vt:lpstr>
      <vt:lpstr>Plan design  options</vt:lpstr>
      <vt:lpstr>Meritain copay plans</vt:lpstr>
      <vt:lpstr>Added features</vt:lpstr>
      <vt:lpstr>Walmart Health Virtual Care</vt:lpstr>
      <vt:lpstr>Vitality®</vt:lpstr>
      <vt:lpstr>Activity tracker credit</vt:lpstr>
      <vt:lpstr>Working with us</vt:lpstr>
      <vt:lpstr>Who we are</vt:lpstr>
      <vt:lpstr>Partnership</vt:lpstr>
      <vt:lpstr>Account management team</vt:lpstr>
      <vt:lpstr>Account management team</vt:lpstr>
      <vt:lpstr>Submitting business</vt:lpstr>
      <vt:lpstr>Submitting business</vt:lpstr>
      <vt:lpstr>Quote proposal</vt:lpstr>
      <vt:lpstr>Dental options</vt:lpstr>
      <vt:lpstr>Post sale</vt:lpstr>
      <vt:lpstr>After the sale</vt:lpstr>
      <vt:lpstr>Allied Benefit Systems portal</vt:lpstr>
      <vt:lpstr>Allied Benefit Systems portal</vt:lpstr>
      <vt:lpstr>Meritain portal</vt:lpstr>
      <vt:lpstr>BenefitSolver portal – Meritain </vt:lpstr>
      <vt:lpstr>That’s a wrap.</vt:lpstr>
      <vt:lpstr>Recap of our Self-Funded Program</vt:lpstr>
      <vt:lpstr>PowerPoint Presentation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Self-Funded Agent Training</dc:title>
  <dc:subject/>
  <dc:creator>Foster, Jessica</dc:creator>
  <cp:keywords/>
  <dc:description/>
  <cp:lastModifiedBy>Corbett, William</cp:lastModifiedBy>
  <cp:revision>216</cp:revision>
  <dcterms:created xsi:type="dcterms:W3CDTF">2020-09-17T13:34:11Z</dcterms:created>
  <dcterms:modified xsi:type="dcterms:W3CDTF">2024-03-01T20:08:05Z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0x0101008963EF562EFE29408CC2F6F63F06A2E9</vt:lpwstr>
  </property>
  <property fmtid="{D5CDD505-2E9C-101B-9397-08002B2CF9AE}" pid="3" name="MSIP_Label_eea8a813-53e7-4f1d-90f2-cda32b87eb03_Enabled">
    <vt:lpwstr>True</vt:lpwstr>
  </property>
  <property fmtid="{D5CDD505-2E9C-101B-9397-08002B2CF9AE}" pid="4" name="MSIP_Label_eea8a813-53e7-4f1d-90f2-cda32b87eb03_SiteId">
    <vt:lpwstr>88b431e7-cf2a-43a9-bd00-81441f5c2d3c</vt:lpwstr>
  </property>
  <property fmtid="{D5CDD505-2E9C-101B-9397-08002B2CF9AE}" pid="5" name="MSIP_Label_eea8a813-53e7-4f1d-90f2-cda32b87eb03_Owner">
    <vt:lpwstr>Gina.Onan@allstate.com</vt:lpwstr>
  </property>
  <property fmtid="{D5CDD505-2E9C-101B-9397-08002B2CF9AE}" pid="6" name="MSIP_Label_eea8a813-53e7-4f1d-90f2-cda32b87eb03_SetDate">
    <vt:lpwstr>2021-01-15T03:33:46.4651397Z</vt:lpwstr>
  </property>
  <property fmtid="{D5CDD505-2E9C-101B-9397-08002B2CF9AE}" pid="7" name="MSIP_Label_eea8a813-53e7-4f1d-90f2-cda32b87eb03_Name">
    <vt:lpwstr>Internal</vt:lpwstr>
  </property>
  <property fmtid="{D5CDD505-2E9C-101B-9397-08002B2CF9AE}" pid="8" name="MSIP_Label_eea8a813-53e7-4f1d-90f2-cda32b87eb03_Application">
    <vt:lpwstr>Microsoft Azure Information Protection</vt:lpwstr>
  </property>
  <property fmtid="{D5CDD505-2E9C-101B-9397-08002B2CF9AE}" pid="9" name="MSIP_Label_eea8a813-53e7-4f1d-90f2-cda32b87eb03_Extended_MSFT_Method">
    <vt:lpwstr>Manual</vt:lpwstr>
  </property>
  <property fmtid="{D5CDD505-2E9C-101B-9397-08002B2CF9AE}" pid="10" name="Sensitivity">
    <vt:lpwstr>Internal</vt:lpwstr>
  </property>
  <property fmtid="{D5CDD505-2E9C-101B-9397-08002B2CF9AE}" pid="11" name="Flyer Type">
    <vt:lpwstr>Training and Presentations</vt:lpwstr>
  </property>
  <property fmtid="{D5CDD505-2E9C-101B-9397-08002B2CF9AE}" pid="12" name="CompanyLk">
    <vt:lpwstr>6</vt:lpwstr>
  </property>
  <property fmtid="{D5CDD505-2E9C-101B-9397-08002B2CF9AE}" pid="13" name="DisplayAsOf">
    <vt:filetime>2019-08-05T04:00:00Z</vt:filetime>
  </property>
  <property fmtid="{D5CDD505-2E9C-101B-9397-08002B2CF9AE}" pid="14" name="Promoted Links Category">
    <vt:lpwstr>;#Marketing Material;#</vt:lpwstr>
  </property>
  <property fmtid="{D5CDD505-2E9C-101B-9397-08002B2CF9AE}" pid="15" name="CompanyFromLookupCBTemp">
    <vt:lpwstr>National General</vt:lpwstr>
  </property>
  <property fmtid="{D5CDD505-2E9C-101B-9397-08002B2CF9AE}" pid="16" name="Audience">
    <vt:lpwstr>Agent</vt:lpwstr>
  </property>
  <property fmtid="{D5CDD505-2E9C-101B-9397-08002B2CF9AE}" pid="17" name="Network">
    <vt:lpwstr>;#N/A;#</vt:lpwstr>
  </property>
  <property fmtid="{D5CDD505-2E9C-101B-9397-08002B2CF9AE}" pid="18" name="WorkflowChangePath">
    <vt:lpwstr>cc18553a-0d10-401c-93d1-369d1094c0ac,15;cc18553a-0d10-401c-93d1-369d1094c0ac,17;cc18553a-0d10-401c-93d1-369d1094c0ac,19;cc18553a-0d10-401c-93d1-369d1094c0ac,23;cc18553a-0d10-401c-93d1-369d1094c0ac,25;cc18553a-0d10-401c-93d1-369d1094c0ac,30;cc18553a-0d10-4cc18553a-0d10-401c-93d1-369d1094c0ac,2;cc18553a-0d10-401c-93d1-369d1094c0ac,4;</vt:lpwstr>
  </property>
</Properties>
</file>