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99" r:id="rId3"/>
    <p:sldId id="308" r:id="rId4"/>
    <p:sldId id="310" r:id="rId5"/>
    <p:sldId id="301" r:id="rId6"/>
    <p:sldId id="303" r:id="rId7"/>
    <p:sldId id="304" r:id="rId8"/>
    <p:sldId id="307" r:id="rId9"/>
    <p:sldId id="312" r:id="rId10"/>
    <p:sldId id="305" r:id="rId11"/>
    <p:sldId id="306" r:id="rId12"/>
    <p:sldId id="268" r:id="rId13"/>
    <p:sldId id="282" r:id="rId14"/>
    <p:sldId id="300" r:id="rId15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83" autoAdjust="0"/>
  </p:normalViewPr>
  <p:slideViewPr>
    <p:cSldViewPr>
      <p:cViewPr varScale="1">
        <p:scale>
          <a:sx n="99" d="100"/>
          <a:sy n="99" d="100"/>
        </p:scale>
        <p:origin x="166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630D7-966D-4E35-95E8-0804158D549E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905AE-3A5B-4D45-9FF5-3E3D27670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79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905AE-3A5B-4D45-9FF5-3E3D276704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25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905AE-3A5B-4D45-9FF5-3E3D276704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1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905AE-3A5B-4D45-9FF5-3E3D276704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99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905AE-3A5B-4D45-9FF5-3E3D276704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28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7E72D-5D7B-42B2-A0E2-151098E418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54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905AE-3A5B-4D45-9FF5-3E3D276704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72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905AE-3A5B-4D45-9FF5-3E3D276704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6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905AE-3A5B-4D45-9FF5-3E3D276704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84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905AE-3A5B-4D45-9FF5-3E3D27670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22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905AE-3A5B-4D45-9FF5-3E3D27670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905AE-3A5B-4D45-9FF5-3E3D27670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93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905AE-3A5B-4D45-9FF5-3E3D276704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79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905AE-3A5B-4D45-9FF5-3E3D276704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46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905AE-3A5B-4D45-9FF5-3E3D276704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7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FA0000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24A47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5669" y="146888"/>
            <a:ext cx="9766300" cy="7480300"/>
          </a:xfrm>
          <a:custGeom>
            <a:avLst/>
            <a:gdLst/>
            <a:ahLst/>
            <a:cxnLst/>
            <a:rect l="l" t="t" r="r" b="b"/>
            <a:pathLst>
              <a:path w="9766300" h="7480300">
                <a:moveTo>
                  <a:pt x="9765792" y="0"/>
                </a:moveTo>
                <a:lnTo>
                  <a:pt x="0" y="0"/>
                </a:lnTo>
                <a:lnTo>
                  <a:pt x="0" y="7479792"/>
                </a:lnTo>
                <a:lnTo>
                  <a:pt x="9765792" y="7479792"/>
                </a:lnTo>
                <a:lnTo>
                  <a:pt x="9765792" y="0"/>
                </a:lnTo>
                <a:close/>
              </a:path>
            </a:pathLst>
          </a:custGeom>
          <a:solidFill>
            <a:srgbClr val="6B6361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1775" y="231775"/>
            <a:ext cx="9594850" cy="7308850"/>
          </a:xfrm>
          <a:custGeom>
            <a:avLst/>
            <a:gdLst/>
            <a:ahLst/>
            <a:cxnLst/>
            <a:rect l="l" t="t" r="r" b="b"/>
            <a:pathLst>
              <a:path w="9594850" h="7308850">
                <a:moveTo>
                  <a:pt x="9594850" y="0"/>
                </a:moveTo>
                <a:lnTo>
                  <a:pt x="0" y="0"/>
                </a:lnTo>
                <a:lnTo>
                  <a:pt x="0" y="7308850"/>
                </a:lnTo>
                <a:lnTo>
                  <a:pt x="9594850" y="7308850"/>
                </a:lnTo>
                <a:lnTo>
                  <a:pt x="9594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31775" y="231775"/>
            <a:ext cx="9594850" cy="7308850"/>
          </a:xfrm>
          <a:custGeom>
            <a:avLst/>
            <a:gdLst/>
            <a:ahLst/>
            <a:cxnLst/>
            <a:rect l="l" t="t" r="r" b="b"/>
            <a:pathLst>
              <a:path w="9594850" h="7308850">
                <a:moveTo>
                  <a:pt x="0" y="7308850"/>
                </a:moveTo>
                <a:lnTo>
                  <a:pt x="9594850" y="7308850"/>
                </a:lnTo>
                <a:lnTo>
                  <a:pt x="9594850" y="0"/>
                </a:lnTo>
                <a:lnTo>
                  <a:pt x="0" y="0"/>
                </a:lnTo>
                <a:lnTo>
                  <a:pt x="0" y="7308850"/>
                </a:lnTo>
                <a:close/>
              </a:path>
            </a:pathLst>
          </a:custGeom>
          <a:ln w="6350">
            <a:solidFill>
              <a:srgbClr val="6B6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28600" y="918554"/>
            <a:ext cx="9601200" cy="0"/>
          </a:xfrm>
          <a:custGeom>
            <a:avLst/>
            <a:gdLst/>
            <a:ahLst/>
            <a:cxnLst/>
            <a:rect l="l" t="t" r="r" b="b"/>
            <a:pathLst>
              <a:path w="9601200">
                <a:moveTo>
                  <a:pt x="0" y="0"/>
                </a:moveTo>
                <a:lnTo>
                  <a:pt x="9601200" y="0"/>
                </a:lnTo>
              </a:path>
            </a:pathLst>
          </a:custGeom>
          <a:ln w="3175">
            <a:solidFill>
              <a:srgbClr val="6B6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FA0000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63066" y="1305144"/>
            <a:ext cx="3941445" cy="4657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 u="sng">
                <a:solidFill>
                  <a:srgbClr val="6B6361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FA0000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5669" y="156705"/>
            <a:ext cx="9766300" cy="7480300"/>
          </a:xfrm>
          <a:custGeom>
            <a:avLst/>
            <a:gdLst/>
            <a:ahLst/>
            <a:cxnLst/>
            <a:rect l="l" t="t" r="r" b="b"/>
            <a:pathLst>
              <a:path w="9766300" h="7480300">
                <a:moveTo>
                  <a:pt x="9765792" y="0"/>
                </a:moveTo>
                <a:lnTo>
                  <a:pt x="0" y="0"/>
                </a:lnTo>
                <a:lnTo>
                  <a:pt x="0" y="7479792"/>
                </a:lnTo>
                <a:lnTo>
                  <a:pt x="9765792" y="7479792"/>
                </a:lnTo>
                <a:lnTo>
                  <a:pt x="9765792" y="0"/>
                </a:lnTo>
                <a:close/>
              </a:path>
            </a:pathLst>
          </a:custGeom>
          <a:solidFill>
            <a:srgbClr val="6B6361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6938" y="146938"/>
            <a:ext cx="9766300" cy="7480300"/>
          </a:xfrm>
          <a:custGeom>
            <a:avLst/>
            <a:gdLst/>
            <a:ahLst/>
            <a:cxnLst/>
            <a:rect l="l" t="t" r="r" b="b"/>
            <a:pathLst>
              <a:path w="9766300" h="7480300">
                <a:moveTo>
                  <a:pt x="9765792" y="0"/>
                </a:moveTo>
                <a:lnTo>
                  <a:pt x="0" y="0"/>
                </a:lnTo>
                <a:lnTo>
                  <a:pt x="0" y="7479792"/>
                </a:lnTo>
                <a:lnTo>
                  <a:pt x="9765792" y="7479792"/>
                </a:lnTo>
                <a:lnTo>
                  <a:pt x="9765792" y="0"/>
                </a:lnTo>
                <a:close/>
              </a:path>
            </a:pathLst>
          </a:custGeom>
          <a:solidFill>
            <a:srgbClr val="6B6361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1774" y="231774"/>
            <a:ext cx="9594850" cy="7308850"/>
          </a:xfrm>
          <a:custGeom>
            <a:avLst/>
            <a:gdLst/>
            <a:ahLst/>
            <a:cxnLst/>
            <a:rect l="l" t="t" r="r" b="b"/>
            <a:pathLst>
              <a:path w="9594850" h="7308850">
                <a:moveTo>
                  <a:pt x="9594850" y="0"/>
                </a:moveTo>
                <a:lnTo>
                  <a:pt x="0" y="0"/>
                </a:lnTo>
                <a:lnTo>
                  <a:pt x="0" y="7308850"/>
                </a:lnTo>
                <a:lnTo>
                  <a:pt x="9594850" y="7308850"/>
                </a:lnTo>
                <a:lnTo>
                  <a:pt x="9594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31775" y="231775"/>
            <a:ext cx="9594850" cy="7308850"/>
          </a:xfrm>
          <a:custGeom>
            <a:avLst/>
            <a:gdLst/>
            <a:ahLst/>
            <a:cxnLst/>
            <a:rect l="l" t="t" r="r" b="b"/>
            <a:pathLst>
              <a:path w="9594850" h="7308850">
                <a:moveTo>
                  <a:pt x="0" y="7308850"/>
                </a:moveTo>
                <a:lnTo>
                  <a:pt x="9594850" y="7308850"/>
                </a:lnTo>
                <a:lnTo>
                  <a:pt x="9594850" y="0"/>
                </a:lnTo>
                <a:lnTo>
                  <a:pt x="0" y="0"/>
                </a:lnTo>
                <a:lnTo>
                  <a:pt x="0" y="7308850"/>
                </a:lnTo>
                <a:close/>
              </a:path>
            </a:pathLst>
          </a:custGeom>
          <a:ln w="6350">
            <a:solidFill>
              <a:srgbClr val="6B6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69813"/>
            <a:ext cx="5259070" cy="49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FA0000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0758" y="3205479"/>
            <a:ext cx="6536883" cy="2821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524A47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220" y="146938"/>
            <a:ext cx="9766300" cy="7480300"/>
            <a:chOff x="140220" y="146938"/>
            <a:chExt cx="9766300" cy="7480300"/>
          </a:xfrm>
        </p:grpSpPr>
        <p:sp>
          <p:nvSpPr>
            <p:cNvPr id="3" name="object 3"/>
            <p:cNvSpPr/>
            <p:nvPr/>
          </p:nvSpPr>
          <p:spPr>
            <a:xfrm>
              <a:off x="140220" y="146938"/>
              <a:ext cx="9766300" cy="7480300"/>
            </a:xfrm>
            <a:custGeom>
              <a:avLst/>
              <a:gdLst/>
              <a:ahLst/>
              <a:cxnLst/>
              <a:rect l="l" t="t" r="r" b="b"/>
              <a:pathLst>
                <a:path w="9766300" h="7480300">
                  <a:moveTo>
                    <a:pt x="9765792" y="0"/>
                  </a:moveTo>
                  <a:lnTo>
                    <a:pt x="0" y="0"/>
                  </a:lnTo>
                  <a:lnTo>
                    <a:pt x="0" y="7479792"/>
                  </a:lnTo>
                  <a:lnTo>
                    <a:pt x="9765792" y="7479792"/>
                  </a:lnTo>
                  <a:lnTo>
                    <a:pt x="9765792" y="0"/>
                  </a:lnTo>
                  <a:close/>
                </a:path>
              </a:pathLst>
            </a:custGeom>
            <a:solidFill>
              <a:srgbClr val="231F20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881" y="228599"/>
              <a:ext cx="9601200" cy="7315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45036" y="1906269"/>
              <a:ext cx="4805680" cy="0"/>
            </a:xfrm>
            <a:custGeom>
              <a:avLst/>
              <a:gdLst/>
              <a:ahLst/>
              <a:cxnLst/>
              <a:rect l="l" t="t" r="r" b="b"/>
              <a:pathLst>
                <a:path w="4805680">
                  <a:moveTo>
                    <a:pt x="0" y="0"/>
                  </a:moveTo>
                  <a:lnTo>
                    <a:pt x="4805680" y="0"/>
                  </a:lnTo>
                </a:path>
              </a:pathLst>
            </a:custGeom>
            <a:ln w="635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76786" y="1938014"/>
              <a:ext cx="0" cy="726440"/>
            </a:xfrm>
            <a:custGeom>
              <a:avLst/>
              <a:gdLst/>
              <a:ahLst/>
              <a:cxnLst/>
              <a:rect l="l" t="t" r="r" b="b"/>
              <a:pathLst>
                <a:path h="726439">
                  <a:moveTo>
                    <a:pt x="0" y="726020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18966" y="1938014"/>
              <a:ext cx="0" cy="726440"/>
            </a:xfrm>
            <a:custGeom>
              <a:avLst/>
              <a:gdLst/>
              <a:ahLst/>
              <a:cxnLst/>
              <a:rect l="l" t="t" r="r" b="b"/>
              <a:pathLst>
                <a:path h="726439">
                  <a:moveTo>
                    <a:pt x="0" y="726020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76786" y="3421799"/>
              <a:ext cx="0" cy="931544"/>
            </a:xfrm>
            <a:custGeom>
              <a:avLst/>
              <a:gdLst/>
              <a:ahLst/>
              <a:cxnLst/>
              <a:rect l="l" t="t" r="r" b="b"/>
              <a:pathLst>
                <a:path h="931545">
                  <a:moveTo>
                    <a:pt x="0" y="931252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18966" y="3421799"/>
              <a:ext cx="0" cy="931544"/>
            </a:xfrm>
            <a:custGeom>
              <a:avLst/>
              <a:gdLst/>
              <a:ahLst/>
              <a:cxnLst/>
              <a:rect l="l" t="t" r="r" b="b"/>
              <a:pathLst>
                <a:path h="931545">
                  <a:moveTo>
                    <a:pt x="0" y="931252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45036" y="4384802"/>
              <a:ext cx="4805680" cy="0"/>
            </a:xfrm>
            <a:custGeom>
              <a:avLst/>
              <a:gdLst/>
              <a:ahLst/>
              <a:cxnLst/>
              <a:rect l="l" t="t" r="r" b="b"/>
              <a:pathLst>
                <a:path w="4805680">
                  <a:moveTo>
                    <a:pt x="0" y="0"/>
                  </a:moveTo>
                  <a:lnTo>
                    <a:pt x="4805680" y="0"/>
                  </a:lnTo>
                </a:path>
              </a:pathLst>
            </a:custGeom>
            <a:ln w="635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75944" y="2258568"/>
              <a:ext cx="1049655" cy="1363980"/>
            </a:xfrm>
            <a:custGeom>
              <a:avLst/>
              <a:gdLst/>
              <a:ahLst/>
              <a:cxnLst/>
              <a:rect l="l" t="t" r="r" b="b"/>
              <a:pathLst>
                <a:path w="1049654" h="1363979">
                  <a:moveTo>
                    <a:pt x="545249" y="0"/>
                  </a:moveTo>
                  <a:lnTo>
                    <a:pt x="51434" y="0"/>
                  </a:lnTo>
                  <a:lnTo>
                    <a:pt x="29510" y="3316"/>
                  </a:lnTo>
                  <a:lnTo>
                    <a:pt x="13373" y="13015"/>
                  </a:lnTo>
                  <a:lnTo>
                    <a:pt x="3407" y="28723"/>
                  </a:lnTo>
                  <a:lnTo>
                    <a:pt x="0" y="50063"/>
                  </a:lnTo>
                  <a:lnTo>
                    <a:pt x="0" y="1351572"/>
                  </a:lnTo>
                  <a:lnTo>
                    <a:pt x="5143" y="1363495"/>
                  </a:lnTo>
                  <a:lnTo>
                    <a:pt x="41151" y="1326797"/>
                  </a:lnTo>
                  <a:lnTo>
                    <a:pt x="138885" y="1204875"/>
                  </a:lnTo>
                  <a:lnTo>
                    <a:pt x="329209" y="961123"/>
                  </a:lnTo>
                  <a:lnTo>
                    <a:pt x="545249" y="961123"/>
                  </a:lnTo>
                  <a:lnTo>
                    <a:pt x="594663" y="958932"/>
                  </a:lnTo>
                  <a:lnTo>
                    <a:pt x="642562" y="952491"/>
                  </a:lnTo>
                  <a:lnTo>
                    <a:pt x="688754" y="941998"/>
                  </a:lnTo>
                  <a:lnTo>
                    <a:pt x="733049" y="927651"/>
                  </a:lnTo>
                  <a:lnTo>
                    <a:pt x="775256" y="909648"/>
                  </a:lnTo>
                  <a:lnTo>
                    <a:pt x="815184" y="888188"/>
                  </a:lnTo>
                  <a:lnTo>
                    <a:pt x="852642" y="863467"/>
                  </a:lnTo>
                  <a:lnTo>
                    <a:pt x="887438" y="835686"/>
                  </a:lnTo>
                  <a:lnTo>
                    <a:pt x="919383" y="805040"/>
                  </a:lnTo>
                  <a:lnTo>
                    <a:pt x="948284" y="771729"/>
                  </a:lnTo>
                  <a:lnTo>
                    <a:pt x="973952" y="735951"/>
                  </a:lnTo>
                  <a:lnTo>
                    <a:pt x="996194" y="697903"/>
                  </a:lnTo>
                  <a:lnTo>
                    <a:pt x="1014821" y="657784"/>
                  </a:lnTo>
                  <a:lnTo>
                    <a:pt x="1029641" y="615791"/>
                  </a:lnTo>
                  <a:lnTo>
                    <a:pt x="1040463" y="572124"/>
                  </a:lnTo>
                  <a:lnTo>
                    <a:pt x="1047096" y="526979"/>
                  </a:lnTo>
                  <a:lnTo>
                    <a:pt x="1049350" y="480555"/>
                  </a:lnTo>
                  <a:lnTo>
                    <a:pt x="1047096" y="434133"/>
                  </a:lnTo>
                  <a:lnTo>
                    <a:pt x="1040463" y="388990"/>
                  </a:lnTo>
                  <a:lnTo>
                    <a:pt x="1029641" y="345324"/>
                  </a:lnTo>
                  <a:lnTo>
                    <a:pt x="1014821" y="303333"/>
                  </a:lnTo>
                  <a:lnTo>
                    <a:pt x="996194" y="263215"/>
                  </a:lnTo>
                  <a:lnTo>
                    <a:pt x="973952" y="225168"/>
                  </a:lnTo>
                  <a:lnTo>
                    <a:pt x="948284" y="189391"/>
                  </a:lnTo>
                  <a:lnTo>
                    <a:pt x="919383" y="156080"/>
                  </a:lnTo>
                  <a:lnTo>
                    <a:pt x="887438" y="125435"/>
                  </a:lnTo>
                  <a:lnTo>
                    <a:pt x="852642" y="97654"/>
                  </a:lnTo>
                  <a:lnTo>
                    <a:pt x="815184" y="72934"/>
                  </a:lnTo>
                  <a:lnTo>
                    <a:pt x="775256" y="51474"/>
                  </a:lnTo>
                  <a:lnTo>
                    <a:pt x="733049" y="33471"/>
                  </a:lnTo>
                  <a:lnTo>
                    <a:pt x="688754" y="19124"/>
                  </a:lnTo>
                  <a:lnTo>
                    <a:pt x="642562" y="8632"/>
                  </a:lnTo>
                  <a:lnTo>
                    <a:pt x="594663" y="2191"/>
                  </a:lnTo>
                  <a:lnTo>
                    <a:pt x="545249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354327" y="2165333"/>
            <a:ext cx="2526665" cy="11226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640"/>
              </a:spcBef>
            </a:pPr>
            <a:r>
              <a:rPr sz="2700" dirty="0">
                <a:solidFill>
                  <a:srgbClr val="FFFFFF"/>
                </a:solidFill>
              </a:rPr>
              <a:t>PRAM </a:t>
            </a:r>
            <a:r>
              <a:rPr sz="2700" spc="5" dirty="0">
                <a:solidFill>
                  <a:srgbClr val="FFFFFF"/>
                </a:solidFill>
              </a:rPr>
              <a:t> </a:t>
            </a:r>
            <a:r>
              <a:rPr sz="2700" spc="-5" dirty="0">
                <a:solidFill>
                  <a:srgbClr val="FFFFFF"/>
                </a:solidFill>
              </a:rPr>
              <a:t>INSURANCE </a:t>
            </a:r>
            <a:r>
              <a:rPr sz="2700" dirty="0">
                <a:solidFill>
                  <a:srgbClr val="FFFFFF"/>
                </a:solidFill>
              </a:rPr>
              <a:t> </a:t>
            </a:r>
            <a:r>
              <a:rPr sz="2700" spc="-5" dirty="0">
                <a:solidFill>
                  <a:srgbClr val="FFFFFF"/>
                </a:solidFill>
              </a:rPr>
              <a:t>SERVICES,</a:t>
            </a:r>
            <a:r>
              <a:rPr sz="2700" spc="-125" dirty="0">
                <a:solidFill>
                  <a:srgbClr val="FFFFFF"/>
                </a:solidFill>
              </a:rPr>
              <a:t> </a:t>
            </a:r>
            <a:r>
              <a:rPr sz="2700" spc="-5" dirty="0">
                <a:solidFill>
                  <a:srgbClr val="FFFFFF"/>
                </a:solidFill>
              </a:rPr>
              <a:t>INC.</a:t>
            </a:r>
            <a:endParaRPr sz="2700"/>
          </a:p>
        </p:txBody>
      </p:sp>
      <p:sp>
        <p:nvSpPr>
          <p:cNvPr id="13" name="object 13"/>
          <p:cNvSpPr txBox="1"/>
          <p:nvPr/>
        </p:nvSpPr>
        <p:spPr>
          <a:xfrm>
            <a:off x="3213459" y="4022749"/>
            <a:ext cx="3618865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600" b="0" spc="50" dirty="0">
                <a:solidFill>
                  <a:srgbClr val="FFFFFF"/>
                </a:solidFill>
                <a:latin typeface="Open Sans Light"/>
                <a:cs typeface="Open Sans Light"/>
              </a:rPr>
              <a:t>         </a:t>
            </a:r>
            <a:r>
              <a:rPr sz="1600" b="0" spc="50" dirty="0">
                <a:solidFill>
                  <a:srgbClr val="FFFFFF"/>
                </a:solidFill>
                <a:latin typeface="Open Sans Light"/>
                <a:cs typeface="Open Sans Light"/>
              </a:rPr>
              <a:t>P</a:t>
            </a:r>
            <a:r>
              <a:rPr lang="en-US" sz="1600" spc="50" dirty="0">
                <a:solidFill>
                  <a:srgbClr val="FFFFFF"/>
                </a:solidFill>
                <a:latin typeface="Open Sans Light"/>
                <a:cs typeface="Open Sans Light"/>
              </a:rPr>
              <a:t>RODUCT PRESENTATION</a:t>
            </a:r>
            <a:endParaRPr sz="1600" dirty="0">
              <a:latin typeface="Open Sans Light"/>
              <a:cs typeface="Open Sans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10"/>
    </mc:Choice>
    <mc:Fallback xmlns="">
      <p:transition spd="slow" advTm="2921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BC766-3074-1E33-E968-C86F49DC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04" y="413735"/>
            <a:ext cx="6032500" cy="69698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Bloom Benefits Association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61E47D-3DCA-03D7-B1A9-59CC4B52E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09800"/>
            <a:ext cx="4648200" cy="6072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290079-34F1-3CA6-9888-133650BD9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882290"/>
            <a:ext cx="4724399" cy="612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07"/>
    </mc:Choice>
    <mc:Fallback xmlns="">
      <p:transition spd="slow" advTm="1920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BC766-3074-1E33-E968-C86F49DC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22" y="358178"/>
            <a:ext cx="6032500" cy="954107"/>
          </a:xfrm>
        </p:spPr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RxBoost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Program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967BB-15C8-15FF-C90C-1D46E077E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451" y="381000"/>
            <a:ext cx="5470227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2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07"/>
    </mc:Choice>
    <mc:Fallback xmlns="">
      <p:transition spd="slow" advTm="1920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0"/>
            <a:ext cx="9601200" cy="7537450"/>
            <a:chOff x="228600" y="0"/>
            <a:chExt cx="9601200" cy="753745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2040" y="1675787"/>
              <a:ext cx="4297680" cy="14886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713" y="0"/>
              <a:ext cx="2607386" cy="25624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19178" y="1309686"/>
              <a:ext cx="5420360" cy="0"/>
            </a:xfrm>
            <a:custGeom>
              <a:avLst/>
              <a:gdLst/>
              <a:ahLst/>
              <a:cxnLst/>
              <a:rect l="l" t="t" r="r" b="b"/>
              <a:pathLst>
                <a:path w="5420359">
                  <a:moveTo>
                    <a:pt x="0" y="0"/>
                  </a:moveTo>
                  <a:lnTo>
                    <a:pt x="5420042" y="0"/>
                  </a:lnTo>
                </a:path>
              </a:pathLst>
            </a:custGeom>
            <a:ln w="3175">
              <a:solidFill>
                <a:srgbClr val="6B63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63628" y="763372"/>
            <a:ext cx="5387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AEEF"/>
                </a:solidFill>
              </a:rPr>
              <a:t>PRAM</a:t>
            </a:r>
            <a:r>
              <a:rPr sz="3600" spc="70" dirty="0">
                <a:solidFill>
                  <a:srgbClr val="00AEEF"/>
                </a:solidFill>
              </a:rPr>
              <a:t> </a:t>
            </a:r>
            <a:r>
              <a:rPr sz="3600" spc="-5" dirty="0">
                <a:solidFill>
                  <a:srgbClr val="00AEEF"/>
                </a:solidFill>
              </a:rPr>
              <a:t>is</a:t>
            </a:r>
            <a:r>
              <a:rPr sz="3600" spc="-35" dirty="0">
                <a:solidFill>
                  <a:srgbClr val="00AEEF"/>
                </a:solidFill>
              </a:rPr>
              <a:t> </a:t>
            </a:r>
            <a:r>
              <a:rPr sz="3600" dirty="0">
                <a:solidFill>
                  <a:srgbClr val="00AEEF"/>
                </a:solidFill>
              </a:rPr>
              <a:t>going</a:t>
            </a:r>
            <a:r>
              <a:rPr sz="3600" spc="-40" dirty="0">
                <a:solidFill>
                  <a:srgbClr val="00AEEF"/>
                </a:solidFill>
              </a:rPr>
              <a:t> </a:t>
            </a:r>
            <a:r>
              <a:rPr sz="3600" spc="-5" dirty="0">
                <a:solidFill>
                  <a:srgbClr val="40AD49"/>
                </a:solidFill>
              </a:rPr>
              <a:t>GREEN!!!</a:t>
            </a:r>
            <a:endParaRPr sz="3600"/>
          </a:p>
        </p:txBody>
      </p:sp>
      <p:grpSp>
        <p:nvGrpSpPr>
          <p:cNvPr id="7" name="object 7"/>
          <p:cNvGrpSpPr/>
          <p:nvPr/>
        </p:nvGrpSpPr>
        <p:grpSpPr>
          <a:xfrm>
            <a:off x="1196813" y="0"/>
            <a:ext cx="8627110" cy="7241540"/>
            <a:chOff x="1196813" y="0"/>
            <a:chExt cx="8627110" cy="724154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80707" y="0"/>
              <a:ext cx="2742742" cy="246032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94780" y="3571557"/>
              <a:ext cx="3411220" cy="3670300"/>
            </a:xfrm>
            <a:custGeom>
              <a:avLst/>
              <a:gdLst/>
              <a:ahLst/>
              <a:cxnLst/>
              <a:rect l="l" t="t" r="r" b="b"/>
              <a:pathLst>
                <a:path w="3411220" h="3670300">
                  <a:moveTo>
                    <a:pt x="3410712" y="0"/>
                  </a:moveTo>
                  <a:lnTo>
                    <a:pt x="0" y="0"/>
                  </a:lnTo>
                  <a:lnTo>
                    <a:pt x="0" y="3669791"/>
                  </a:lnTo>
                  <a:lnTo>
                    <a:pt x="3410712" y="3669791"/>
                  </a:lnTo>
                  <a:lnTo>
                    <a:pt x="3410712" y="0"/>
                  </a:lnTo>
                  <a:close/>
                </a:path>
              </a:pathLst>
            </a:custGeom>
            <a:solidFill>
              <a:srgbClr val="231F20">
                <a:alpha val="53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8256" y="3666744"/>
              <a:ext cx="3168394" cy="346238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6813" y="4799100"/>
              <a:ext cx="196164" cy="2395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6813" y="5174670"/>
              <a:ext cx="196164" cy="2395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6813" y="5550243"/>
              <a:ext cx="196164" cy="2395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6813" y="5925815"/>
              <a:ext cx="196164" cy="23953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511044" y="1436273"/>
            <a:ext cx="24320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15" dirty="0">
                <a:solidFill>
                  <a:srgbClr val="524A47"/>
                </a:solidFill>
                <a:latin typeface="Calibri"/>
                <a:cs typeface="Calibri"/>
              </a:rPr>
              <a:t>Introducing...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94504" y="4640695"/>
            <a:ext cx="4506595" cy="2312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97150">
              <a:lnSpc>
                <a:spcPct val="119100"/>
              </a:lnSpc>
              <a:spcBef>
                <a:spcPts val="100"/>
              </a:spcBef>
            </a:pPr>
            <a:r>
              <a:rPr sz="2100" b="0" dirty="0">
                <a:solidFill>
                  <a:srgbClr val="231F20"/>
                </a:solidFill>
                <a:latin typeface="Open Sans Light"/>
                <a:cs typeface="Open Sans Light"/>
              </a:rPr>
              <a:t>Massive</a:t>
            </a:r>
            <a:r>
              <a:rPr sz="2100" b="0" spc="-10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2100" b="0" dirty="0">
                <a:solidFill>
                  <a:srgbClr val="231F20"/>
                </a:solidFill>
                <a:latin typeface="Open Sans Light"/>
                <a:cs typeface="Open Sans Light"/>
              </a:rPr>
              <a:t>savings </a:t>
            </a:r>
            <a:r>
              <a:rPr sz="2100" b="0" spc="-53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2100" b="0" spc="-5" dirty="0">
                <a:solidFill>
                  <a:srgbClr val="231F20"/>
                </a:solidFill>
                <a:latin typeface="Open Sans Light"/>
                <a:cs typeface="Open Sans Light"/>
              </a:rPr>
              <a:t>No</a:t>
            </a:r>
            <a:r>
              <a:rPr sz="2100" b="0" spc="-1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2100" b="0" spc="-5" dirty="0">
                <a:solidFill>
                  <a:srgbClr val="231F20"/>
                </a:solidFill>
                <a:latin typeface="Open Sans Light"/>
                <a:cs typeface="Open Sans Light"/>
              </a:rPr>
              <a:t>copays</a:t>
            </a:r>
            <a:endParaRPr sz="2100">
              <a:latin typeface="Open Sans Light"/>
              <a:cs typeface="Open Sans Ligh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100" b="0" spc="-5" dirty="0">
                <a:solidFill>
                  <a:srgbClr val="231F20"/>
                </a:solidFill>
                <a:latin typeface="Open Sans Light"/>
                <a:cs typeface="Open Sans Light"/>
              </a:rPr>
              <a:t>No</a:t>
            </a:r>
            <a:r>
              <a:rPr sz="2100" b="0" spc="-10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2100" b="0" spc="-5" dirty="0">
                <a:solidFill>
                  <a:srgbClr val="231F20"/>
                </a:solidFill>
                <a:latin typeface="Open Sans Light"/>
                <a:cs typeface="Open Sans Light"/>
              </a:rPr>
              <a:t>deductibles</a:t>
            </a:r>
            <a:endParaRPr sz="2100">
              <a:latin typeface="Open Sans Light"/>
              <a:cs typeface="Open Sans Light"/>
            </a:endParaRPr>
          </a:p>
          <a:p>
            <a:pPr marL="12700" marR="603885">
              <a:lnSpc>
                <a:spcPct val="119100"/>
              </a:lnSpc>
            </a:pPr>
            <a:r>
              <a:rPr sz="2100" b="0" dirty="0">
                <a:solidFill>
                  <a:srgbClr val="231F20"/>
                </a:solidFill>
                <a:latin typeface="Open Sans Light"/>
                <a:cs typeface="Open Sans Light"/>
              </a:rPr>
              <a:t>Pre-existing</a:t>
            </a:r>
            <a:r>
              <a:rPr sz="2100" b="0" spc="-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2100" b="0" spc="-5" dirty="0">
                <a:solidFill>
                  <a:srgbClr val="231F20"/>
                </a:solidFill>
                <a:latin typeface="Open Sans Light"/>
                <a:cs typeface="Open Sans Light"/>
              </a:rPr>
              <a:t>conditions</a:t>
            </a:r>
            <a:r>
              <a:rPr sz="2100" b="0" spc="-4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2100" b="0" dirty="0">
                <a:solidFill>
                  <a:srgbClr val="231F20"/>
                </a:solidFill>
                <a:latin typeface="Open Sans Light"/>
                <a:cs typeface="Open Sans Light"/>
              </a:rPr>
              <a:t>accepted </a:t>
            </a:r>
            <a:r>
              <a:rPr sz="2100" b="0" spc="-53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2100" b="0" spc="-5" dirty="0">
                <a:solidFill>
                  <a:srgbClr val="231F20"/>
                </a:solidFill>
                <a:latin typeface="Open Sans Light"/>
                <a:cs typeface="Open Sans Light"/>
              </a:rPr>
              <a:t>Cancel </a:t>
            </a:r>
            <a:r>
              <a:rPr sz="2100" b="0" dirty="0">
                <a:solidFill>
                  <a:srgbClr val="231F20"/>
                </a:solidFill>
                <a:latin typeface="Open Sans Light"/>
                <a:cs typeface="Open Sans Light"/>
              </a:rPr>
              <a:t>anytime</a:t>
            </a:r>
            <a:endParaRPr sz="2100">
              <a:latin typeface="Open Sans Light"/>
              <a:cs typeface="Open Sans Ligh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100" b="0" dirty="0">
                <a:solidFill>
                  <a:srgbClr val="231F20"/>
                </a:solidFill>
                <a:latin typeface="Open Sans Light"/>
                <a:cs typeface="Open Sans Light"/>
              </a:rPr>
              <a:t>Product</a:t>
            </a:r>
            <a:r>
              <a:rPr sz="2100" b="0" spc="-2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2100" b="0" spc="-5" dirty="0">
                <a:solidFill>
                  <a:srgbClr val="231F20"/>
                </a:solidFill>
                <a:latin typeface="Open Sans Light"/>
                <a:cs typeface="Open Sans Light"/>
              </a:rPr>
              <a:t>delivery</a:t>
            </a:r>
            <a:r>
              <a:rPr sz="2100" b="0" spc="-2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2100" b="0" dirty="0">
                <a:solidFill>
                  <a:srgbClr val="231F20"/>
                </a:solidFill>
                <a:latin typeface="Open Sans Light"/>
                <a:cs typeface="Open Sans Light"/>
              </a:rPr>
              <a:t>straight</a:t>
            </a:r>
            <a:r>
              <a:rPr sz="2100" b="0" spc="-1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2100" b="0" dirty="0">
                <a:solidFill>
                  <a:srgbClr val="231F20"/>
                </a:solidFill>
                <a:latin typeface="Open Sans Light"/>
                <a:cs typeface="Open Sans Light"/>
              </a:rPr>
              <a:t>to</a:t>
            </a:r>
            <a:r>
              <a:rPr sz="2100" b="0" spc="-20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2100" b="0" dirty="0">
                <a:solidFill>
                  <a:srgbClr val="231F20"/>
                </a:solidFill>
                <a:latin typeface="Open Sans Light"/>
                <a:cs typeface="Open Sans Light"/>
              </a:rPr>
              <a:t>your</a:t>
            </a:r>
            <a:r>
              <a:rPr sz="2100" b="0" spc="-15" dirty="0">
                <a:solidFill>
                  <a:srgbClr val="231F20"/>
                </a:solidFill>
                <a:latin typeface="Open Sans Light"/>
                <a:cs typeface="Open Sans Light"/>
              </a:rPr>
              <a:t> </a:t>
            </a:r>
            <a:r>
              <a:rPr sz="2100" b="0" spc="-5" dirty="0">
                <a:solidFill>
                  <a:srgbClr val="231F20"/>
                </a:solidFill>
                <a:latin typeface="Open Sans Light"/>
                <a:cs typeface="Open Sans Light"/>
              </a:rPr>
              <a:t>door</a:t>
            </a:r>
            <a:endParaRPr sz="2100">
              <a:latin typeface="Open Sans Light"/>
              <a:cs typeface="Open Sans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2263" y="4555235"/>
            <a:ext cx="615553" cy="2416181"/>
          </a:xfrm>
          <a:prstGeom prst="rect">
            <a:avLst/>
          </a:prstGeom>
        </p:spPr>
        <p:txBody>
          <a:bodyPr vert="vert270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4000" b="1" spc="-5" dirty="0">
                <a:solidFill>
                  <a:srgbClr val="524A47"/>
                </a:solidFill>
                <a:latin typeface="Open Sans ExtraBold"/>
                <a:cs typeface="Open Sans ExtraBold"/>
              </a:rPr>
              <a:t>Benefits</a:t>
            </a:r>
            <a:endParaRPr sz="4000" dirty="0">
              <a:latin typeface="Open Sans ExtraBold"/>
              <a:cs typeface="Open Sans ExtraBold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28751" y="2766695"/>
            <a:ext cx="5941060" cy="4150360"/>
            <a:chOff x="628751" y="2766695"/>
            <a:chExt cx="5941060" cy="415036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6813" y="6301387"/>
              <a:ext cx="196164" cy="2395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6813" y="6676959"/>
              <a:ext cx="196164" cy="23953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28751" y="2766695"/>
              <a:ext cx="5941060" cy="1706880"/>
            </a:xfrm>
            <a:custGeom>
              <a:avLst/>
              <a:gdLst/>
              <a:ahLst/>
              <a:cxnLst/>
              <a:rect l="l" t="t" r="r" b="b"/>
              <a:pathLst>
                <a:path w="5941059" h="1706879">
                  <a:moveTo>
                    <a:pt x="5940552" y="0"/>
                  </a:moveTo>
                  <a:lnTo>
                    <a:pt x="0" y="0"/>
                  </a:lnTo>
                  <a:lnTo>
                    <a:pt x="0" y="1706879"/>
                  </a:lnTo>
                  <a:lnTo>
                    <a:pt x="5940552" y="1706879"/>
                  </a:lnTo>
                  <a:lnTo>
                    <a:pt x="5940552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713231" y="2848355"/>
          <a:ext cx="5767069" cy="1536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0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48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Open Sans ExtraBold"/>
                          <a:cs typeface="Open Sans ExtraBold"/>
                        </a:rPr>
                        <a:t>MONTHLY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Open Sans ExtraBold"/>
                          <a:cs typeface="Open Sans ExtraBold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 Sans ExtraBold"/>
                          <a:cs typeface="Open Sans ExtraBold"/>
                        </a:rPr>
                        <a:t>RATES</a:t>
                      </a:r>
                      <a:endParaRPr sz="1400">
                        <a:latin typeface="Open Sans ExtraBold"/>
                        <a:cs typeface="Open Sans ExtraBold"/>
                      </a:endParaRPr>
                    </a:p>
                  </a:txBody>
                  <a:tcPr marL="0" marR="0" marT="52704" marB="0">
                    <a:lnL w="6350">
                      <a:solidFill>
                        <a:srgbClr val="62BE6E"/>
                      </a:solidFill>
                      <a:prstDash val="solid"/>
                    </a:lnL>
                    <a:lnR w="6350">
                      <a:solidFill>
                        <a:srgbClr val="62BE6E"/>
                      </a:solidFill>
                      <a:prstDash val="solid"/>
                    </a:lnR>
                    <a:lnT w="6350">
                      <a:solidFill>
                        <a:srgbClr val="62BE6E"/>
                      </a:solidFill>
                      <a:prstDash val="solid"/>
                    </a:lnT>
                    <a:lnB w="6350">
                      <a:solidFill>
                        <a:srgbClr val="62BE6E"/>
                      </a:solidFill>
                      <a:prstDash val="solid"/>
                    </a:lnB>
                    <a:solidFill>
                      <a:srgbClr val="A1C7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Open Sans ExtraBold"/>
                          <a:cs typeface="Open Sans ExtraBold"/>
                        </a:rPr>
                        <a:t>CBD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Open Sans ExtraBold"/>
                          <a:cs typeface="Open Sans ExtraBold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 Sans ExtraBold"/>
                          <a:cs typeface="Open Sans ExtraBold"/>
                        </a:rPr>
                        <a:t>ONLY</a:t>
                      </a:r>
                      <a:endParaRPr sz="1400" dirty="0">
                        <a:latin typeface="Open Sans ExtraBold"/>
                        <a:cs typeface="Open Sans ExtraBold"/>
                      </a:endParaRPr>
                    </a:p>
                  </a:txBody>
                  <a:tcPr marL="0" marR="0" marT="52704" marB="0">
                    <a:lnL w="6350">
                      <a:solidFill>
                        <a:srgbClr val="62BE6E"/>
                      </a:solidFill>
                      <a:prstDash val="solid"/>
                    </a:lnL>
                    <a:lnR w="6350">
                      <a:solidFill>
                        <a:srgbClr val="62BE6E"/>
                      </a:solidFill>
                      <a:prstDash val="solid"/>
                    </a:lnR>
                    <a:lnT w="6350">
                      <a:solidFill>
                        <a:srgbClr val="62BE6E"/>
                      </a:solidFill>
                      <a:prstDash val="solid"/>
                    </a:lnT>
                    <a:lnB w="6350">
                      <a:solidFill>
                        <a:srgbClr val="62BE6E"/>
                      </a:solidFill>
                      <a:prstDash val="solid"/>
                    </a:lnB>
                    <a:solidFill>
                      <a:srgbClr val="A1C7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Open Sans ExtraBold"/>
                          <a:cs typeface="Open Sans ExtraBold"/>
                        </a:rPr>
                        <a:t>THC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Open Sans ExtraBold"/>
                          <a:cs typeface="Open Sans ExtraBold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 Sans ExtraBold"/>
                          <a:cs typeface="Open Sans ExtraBold"/>
                        </a:rPr>
                        <a:t>ONLY</a:t>
                      </a:r>
                      <a:endParaRPr sz="1400">
                        <a:latin typeface="Open Sans ExtraBold"/>
                        <a:cs typeface="Open Sans ExtraBold"/>
                      </a:endParaRPr>
                    </a:p>
                  </a:txBody>
                  <a:tcPr marL="0" marR="0" marT="52704" marB="0">
                    <a:lnL w="6350">
                      <a:solidFill>
                        <a:srgbClr val="62BE6E"/>
                      </a:solidFill>
                      <a:prstDash val="solid"/>
                    </a:lnL>
                    <a:lnR w="6350">
                      <a:solidFill>
                        <a:srgbClr val="62BE6E"/>
                      </a:solidFill>
                      <a:prstDash val="solid"/>
                    </a:lnR>
                    <a:lnT w="6350">
                      <a:solidFill>
                        <a:srgbClr val="62BE6E"/>
                      </a:solidFill>
                      <a:prstDash val="solid"/>
                    </a:lnT>
                    <a:lnB w="6350">
                      <a:solidFill>
                        <a:srgbClr val="62BE6E"/>
                      </a:solidFill>
                      <a:prstDash val="solid"/>
                    </a:lnB>
                    <a:solidFill>
                      <a:srgbClr val="A1C7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Open Sans ExtraBold"/>
                          <a:cs typeface="Open Sans ExtraBold"/>
                        </a:rPr>
                        <a:t>CBD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Open Sans ExtraBold"/>
                          <a:cs typeface="Open Sans ExtraBold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 Sans ExtraBold"/>
                          <a:cs typeface="Open Sans ExtraBold"/>
                        </a:rPr>
                        <a:t>+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Open Sans ExtraBold"/>
                          <a:cs typeface="Open Sans ExtraBold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 Sans ExtraBold"/>
                          <a:cs typeface="Open Sans ExtraBold"/>
                        </a:rPr>
                        <a:t>THC</a:t>
                      </a:r>
                      <a:endParaRPr sz="1400" dirty="0">
                        <a:latin typeface="Open Sans ExtraBold"/>
                        <a:cs typeface="Open Sans ExtraBold"/>
                      </a:endParaRPr>
                    </a:p>
                  </a:txBody>
                  <a:tcPr marL="0" marR="0" marT="52704" marB="0">
                    <a:lnL w="6350">
                      <a:solidFill>
                        <a:srgbClr val="62BE6E"/>
                      </a:solidFill>
                      <a:prstDash val="solid"/>
                    </a:lnL>
                    <a:lnR w="6350">
                      <a:solidFill>
                        <a:srgbClr val="62BE6E"/>
                      </a:solidFill>
                      <a:prstDash val="solid"/>
                    </a:lnR>
                    <a:lnT w="6350">
                      <a:solidFill>
                        <a:srgbClr val="62BE6E"/>
                      </a:solidFill>
                      <a:prstDash val="solid"/>
                    </a:lnT>
                    <a:lnB w="6350">
                      <a:solidFill>
                        <a:srgbClr val="62BE6E"/>
                      </a:solidFill>
                      <a:prstDash val="solid"/>
                    </a:lnB>
                    <a:solidFill>
                      <a:srgbClr val="A1C7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0" dirty="0">
                          <a:solidFill>
                            <a:srgbClr val="6B6360"/>
                          </a:solidFill>
                          <a:latin typeface="Open Sans Light"/>
                          <a:cs typeface="Open Sans Light"/>
                        </a:rPr>
                        <a:t>Member</a:t>
                      </a:r>
                      <a:endParaRPr sz="1400">
                        <a:latin typeface="Open Sans Light"/>
                        <a:cs typeface="Open Sans Light"/>
                      </a:endParaRPr>
                    </a:p>
                  </a:txBody>
                  <a:tcPr marL="0" marR="0" marT="41910" marB="0">
                    <a:lnL w="6350">
                      <a:solidFill>
                        <a:srgbClr val="62BE6E"/>
                      </a:solidFill>
                      <a:prstDash val="solid"/>
                    </a:lnL>
                    <a:lnR w="6350">
                      <a:solidFill>
                        <a:srgbClr val="62BE6E"/>
                      </a:solidFill>
                      <a:prstDash val="solid"/>
                    </a:lnR>
                    <a:lnT w="6350">
                      <a:solidFill>
                        <a:srgbClr val="62BE6E"/>
                      </a:solidFill>
                      <a:prstDash val="solid"/>
                    </a:lnT>
                    <a:lnB w="6350">
                      <a:solidFill>
                        <a:srgbClr val="62B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0" dirty="0">
                          <a:solidFill>
                            <a:srgbClr val="6B6360"/>
                          </a:solidFill>
                          <a:latin typeface="Open Sans Light"/>
                          <a:cs typeface="Open Sans Light"/>
                        </a:rPr>
                        <a:t>$19.95</a:t>
                      </a:r>
                      <a:endParaRPr sz="1400">
                        <a:latin typeface="Open Sans Light"/>
                        <a:cs typeface="Open Sans Light"/>
                      </a:endParaRPr>
                    </a:p>
                  </a:txBody>
                  <a:tcPr marL="0" marR="0" marT="41910" marB="0">
                    <a:lnL w="6350">
                      <a:solidFill>
                        <a:srgbClr val="62BE6E"/>
                      </a:solidFill>
                      <a:prstDash val="solid"/>
                    </a:lnL>
                    <a:lnR w="6350">
                      <a:solidFill>
                        <a:srgbClr val="62BE6E"/>
                      </a:solidFill>
                      <a:prstDash val="solid"/>
                    </a:lnR>
                    <a:lnT w="6350">
                      <a:solidFill>
                        <a:srgbClr val="62BE6E"/>
                      </a:solidFill>
                      <a:prstDash val="solid"/>
                    </a:lnT>
                    <a:lnB w="6350">
                      <a:solidFill>
                        <a:srgbClr val="62B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0" dirty="0">
                          <a:solidFill>
                            <a:srgbClr val="6B6360"/>
                          </a:solidFill>
                          <a:latin typeface="Open Sans Light"/>
                          <a:cs typeface="Open Sans Light"/>
                        </a:rPr>
                        <a:t>$24.95</a:t>
                      </a:r>
                      <a:endParaRPr sz="1400">
                        <a:latin typeface="Open Sans Light"/>
                        <a:cs typeface="Open Sans Light"/>
                      </a:endParaRPr>
                    </a:p>
                  </a:txBody>
                  <a:tcPr marL="0" marR="0" marT="41910" marB="0">
                    <a:lnL w="6350">
                      <a:solidFill>
                        <a:srgbClr val="62BE6E"/>
                      </a:solidFill>
                      <a:prstDash val="solid"/>
                    </a:lnL>
                    <a:lnR w="6350">
                      <a:solidFill>
                        <a:srgbClr val="62BE6E"/>
                      </a:solidFill>
                      <a:prstDash val="solid"/>
                    </a:lnR>
                    <a:lnT w="6350">
                      <a:solidFill>
                        <a:srgbClr val="62BE6E"/>
                      </a:solidFill>
                      <a:prstDash val="solid"/>
                    </a:lnT>
                    <a:lnB w="6350">
                      <a:solidFill>
                        <a:srgbClr val="62B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0" dirty="0">
                          <a:solidFill>
                            <a:srgbClr val="6B6360"/>
                          </a:solidFill>
                          <a:latin typeface="Open Sans Light"/>
                          <a:cs typeface="Open Sans Light"/>
                        </a:rPr>
                        <a:t>$26.95</a:t>
                      </a:r>
                      <a:endParaRPr sz="1400">
                        <a:latin typeface="Open Sans Light"/>
                        <a:cs typeface="Open Sans Light"/>
                      </a:endParaRPr>
                    </a:p>
                  </a:txBody>
                  <a:tcPr marL="0" marR="0" marT="41910" marB="0">
                    <a:lnL w="6350">
                      <a:solidFill>
                        <a:srgbClr val="62BE6E"/>
                      </a:solidFill>
                      <a:prstDash val="solid"/>
                    </a:lnL>
                    <a:lnR w="6350">
                      <a:solidFill>
                        <a:srgbClr val="62BE6E"/>
                      </a:solidFill>
                      <a:prstDash val="solid"/>
                    </a:lnR>
                    <a:lnT w="6350">
                      <a:solidFill>
                        <a:srgbClr val="62BE6E"/>
                      </a:solidFill>
                      <a:prstDash val="solid"/>
                    </a:lnT>
                    <a:lnB w="6350">
                      <a:solidFill>
                        <a:srgbClr val="62B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0" dirty="0">
                          <a:solidFill>
                            <a:srgbClr val="6B6360"/>
                          </a:solidFill>
                          <a:latin typeface="Open Sans Light"/>
                          <a:cs typeface="Open Sans Light"/>
                        </a:rPr>
                        <a:t>Member</a:t>
                      </a:r>
                      <a:r>
                        <a:rPr sz="1400" b="0" spc="-35" dirty="0">
                          <a:solidFill>
                            <a:srgbClr val="6B6360"/>
                          </a:solidFill>
                          <a:latin typeface="Open Sans Light"/>
                          <a:cs typeface="Open Sans Light"/>
                        </a:rPr>
                        <a:t> </a:t>
                      </a:r>
                      <a:r>
                        <a:rPr sz="1400" b="0" dirty="0">
                          <a:solidFill>
                            <a:srgbClr val="6B6360"/>
                          </a:solidFill>
                          <a:latin typeface="Open Sans Light"/>
                          <a:cs typeface="Open Sans Light"/>
                        </a:rPr>
                        <a:t>+</a:t>
                      </a:r>
                      <a:r>
                        <a:rPr sz="1400" b="0" spc="-30" dirty="0">
                          <a:solidFill>
                            <a:srgbClr val="6B6360"/>
                          </a:solidFill>
                          <a:latin typeface="Open Sans Light"/>
                          <a:cs typeface="Open Sans Light"/>
                        </a:rPr>
                        <a:t> </a:t>
                      </a:r>
                      <a:r>
                        <a:rPr sz="1400" b="0" dirty="0">
                          <a:solidFill>
                            <a:srgbClr val="6B6360"/>
                          </a:solidFill>
                          <a:latin typeface="Open Sans Light"/>
                          <a:cs typeface="Open Sans Light"/>
                        </a:rPr>
                        <a:t>Spouse</a:t>
                      </a:r>
                      <a:endParaRPr sz="1400">
                        <a:latin typeface="Open Sans Light"/>
                        <a:cs typeface="Open Sans Light"/>
                      </a:endParaRPr>
                    </a:p>
                  </a:txBody>
                  <a:tcPr marL="0" marR="0" marT="41275" marB="0">
                    <a:lnL w="6350">
                      <a:solidFill>
                        <a:srgbClr val="62BE6E"/>
                      </a:solidFill>
                      <a:prstDash val="solid"/>
                    </a:lnL>
                    <a:lnR w="6350">
                      <a:solidFill>
                        <a:srgbClr val="62BE6E"/>
                      </a:solidFill>
                      <a:prstDash val="solid"/>
                    </a:lnR>
                    <a:lnT w="6350">
                      <a:solidFill>
                        <a:srgbClr val="62BE6E"/>
                      </a:solidFill>
                      <a:prstDash val="solid"/>
                    </a:lnT>
                    <a:lnB w="6350">
                      <a:solidFill>
                        <a:srgbClr val="62B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0" dirty="0">
                          <a:solidFill>
                            <a:srgbClr val="6B6360"/>
                          </a:solidFill>
                          <a:latin typeface="Open Sans Light"/>
                          <a:cs typeface="Open Sans Light"/>
                        </a:rPr>
                        <a:t>$27.90</a:t>
                      </a:r>
                      <a:endParaRPr sz="1400">
                        <a:latin typeface="Open Sans Light"/>
                        <a:cs typeface="Open Sans Light"/>
                      </a:endParaRPr>
                    </a:p>
                  </a:txBody>
                  <a:tcPr marL="0" marR="0" marT="41275" marB="0">
                    <a:lnL w="6350">
                      <a:solidFill>
                        <a:srgbClr val="62BE6E"/>
                      </a:solidFill>
                      <a:prstDash val="solid"/>
                    </a:lnL>
                    <a:lnR w="6350">
                      <a:solidFill>
                        <a:srgbClr val="62BE6E"/>
                      </a:solidFill>
                      <a:prstDash val="solid"/>
                    </a:lnR>
                    <a:lnT w="6350">
                      <a:solidFill>
                        <a:srgbClr val="62BE6E"/>
                      </a:solidFill>
                      <a:prstDash val="solid"/>
                    </a:lnT>
                    <a:lnB w="6350">
                      <a:solidFill>
                        <a:srgbClr val="62B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0" dirty="0">
                          <a:solidFill>
                            <a:srgbClr val="6B6360"/>
                          </a:solidFill>
                          <a:latin typeface="Open Sans Light"/>
                          <a:cs typeface="Open Sans Light"/>
                        </a:rPr>
                        <a:t>$32.90</a:t>
                      </a:r>
                      <a:endParaRPr sz="1400">
                        <a:latin typeface="Open Sans Light"/>
                        <a:cs typeface="Open Sans Light"/>
                      </a:endParaRPr>
                    </a:p>
                  </a:txBody>
                  <a:tcPr marL="0" marR="0" marT="41275" marB="0">
                    <a:lnL w="6350">
                      <a:solidFill>
                        <a:srgbClr val="62BE6E"/>
                      </a:solidFill>
                      <a:prstDash val="solid"/>
                    </a:lnL>
                    <a:lnR w="6350">
                      <a:solidFill>
                        <a:srgbClr val="62BE6E"/>
                      </a:solidFill>
                      <a:prstDash val="solid"/>
                    </a:lnR>
                    <a:lnT w="6350">
                      <a:solidFill>
                        <a:srgbClr val="62BE6E"/>
                      </a:solidFill>
                      <a:prstDash val="solid"/>
                    </a:lnT>
                    <a:lnB w="6350">
                      <a:solidFill>
                        <a:srgbClr val="62B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0" dirty="0">
                          <a:solidFill>
                            <a:srgbClr val="6B6360"/>
                          </a:solidFill>
                          <a:latin typeface="Open Sans Light"/>
                          <a:cs typeface="Open Sans Light"/>
                        </a:rPr>
                        <a:t>$34.90</a:t>
                      </a:r>
                      <a:endParaRPr sz="1400">
                        <a:latin typeface="Open Sans Light"/>
                        <a:cs typeface="Open Sans Light"/>
                      </a:endParaRPr>
                    </a:p>
                  </a:txBody>
                  <a:tcPr marL="0" marR="0" marT="41275" marB="0">
                    <a:lnL w="6350">
                      <a:solidFill>
                        <a:srgbClr val="62BE6E"/>
                      </a:solidFill>
                      <a:prstDash val="solid"/>
                    </a:lnL>
                    <a:lnR w="6350">
                      <a:solidFill>
                        <a:srgbClr val="62BE6E"/>
                      </a:solidFill>
                      <a:prstDash val="solid"/>
                    </a:lnR>
                    <a:lnT w="6350">
                      <a:solidFill>
                        <a:srgbClr val="62BE6E"/>
                      </a:solidFill>
                      <a:prstDash val="solid"/>
                    </a:lnT>
                    <a:lnB w="6350">
                      <a:solidFill>
                        <a:srgbClr val="62B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0" dirty="0">
                          <a:solidFill>
                            <a:srgbClr val="6B6360"/>
                          </a:solidFill>
                          <a:latin typeface="Open Sans Light"/>
                          <a:cs typeface="Open Sans Light"/>
                        </a:rPr>
                        <a:t>Member</a:t>
                      </a:r>
                      <a:r>
                        <a:rPr sz="1400" b="0" spc="-35" dirty="0">
                          <a:solidFill>
                            <a:srgbClr val="6B6360"/>
                          </a:solidFill>
                          <a:latin typeface="Open Sans Light"/>
                          <a:cs typeface="Open Sans Light"/>
                        </a:rPr>
                        <a:t> </a:t>
                      </a:r>
                      <a:r>
                        <a:rPr sz="1400" b="0" dirty="0">
                          <a:solidFill>
                            <a:srgbClr val="6B6360"/>
                          </a:solidFill>
                          <a:latin typeface="Open Sans Light"/>
                          <a:cs typeface="Open Sans Light"/>
                        </a:rPr>
                        <a:t>+</a:t>
                      </a:r>
                      <a:r>
                        <a:rPr sz="1400" b="0" spc="-30" dirty="0">
                          <a:solidFill>
                            <a:srgbClr val="6B6360"/>
                          </a:solidFill>
                          <a:latin typeface="Open Sans Light"/>
                          <a:cs typeface="Open Sans Light"/>
                        </a:rPr>
                        <a:t> </a:t>
                      </a:r>
                      <a:r>
                        <a:rPr sz="1400" b="0" spc="-5" dirty="0">
                          <a:solidFill>
                            <a:srgbClr val="6B6360"/>
                          </a:solidFill>
                          <a:latin typeface="Open Sans Light"/>
                          <a:cs typeface="Open Sans Light"/>
                        </a:rPr>
                        <a:t>Child(ren)</a:t>
                      </a:r>
                      <a:endParaRPr sz="1400">
                        <a:latin typeface="Open Sans Light"/>
                        <a:cs typeface="Open Sans Light"/>
                      </a:endParaRPr>
                    </a:p>
                  </a:txBody>
                  <a:tcPr marL="0" marR="0" marT="41275" marB="0">
                    <a:lnL w="6350">
                      <a:solidFill>
                        <a:srgbClr val="62BE6E"/>
                      </a:solidFill>
                      <a:prstDash val="solid"/>
                    </a:lnL>
                    <a:lnR w="6350">
                      <a:solidFill>
                        <a:srgbClr val="62BE6E"/>
                      </a:solidFill>
                      <a:prstDash val="solid"/>
                    </a:lnR>
                    <a:lnT w="6350">
                      <a:solidFill>
                        <a:srgbClr val="62BE6E"/>
                      </a:solidFill>
                      <a:prstDash val="solid"/>
                    </a:lnT>
                    <a:lnB w="6350">
                      <a:solidFill>
                        <a:srgbClr val="62B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0" dirty="0">
                          <a:solidFill>
                            <a:srgbClr val="6B6360"/>
                          </a:solidFill>
                          <a:latin typeface="Open Sans Light"/>
                          <a:cs typeface="Open Sans Light"/>
                        </a:rPr>
                        <a:t>$27.90</a:t>
                      </a:r>
                      <a:endParaRPr sz="1400">
                        <a:latin typeface="Open Sans Light"/>
                        <a:cs typeface="Open Sans Light"/>
                      </a:endParaRPr>
                    </a:p>
                  </a:txBody>
                  <a:tcPr marL="0" marR="0" marT="41275" marB="0">
                    <a:lnL w="6350">
                      <a:solidFill>
                        <a:srgbClr val="62BE6E"/>
                      </a:solidFill>
                      <a:prstDash val="solid"/>
                    </a:lnL>
                    <a:lnR w="6350">
                      <a:solidFill>
                        <a:srgbClr val="62BE6E"/>
                      </a:solidFill>
                      <a:prstDash val="solid"/>
                    </a:lnR>
                    <a:lnT w="6350">
                      <a:solidFill>
                        <a:srgbClr val="62BE6E"/>
                      </a:solidFill>
                      <a:prstDash val="solid"/>
                    </a:lnT>
                    <a:lnB w="6350">
                      <a:solidFill>
                        <a:srgbClr val="62B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0" dirty="0">
                          <a:solidFill>
                            <a:srgbClr val="6B6360"/>
                          </a:solidFill>
                          <a:latin typeface="Open Sans Light"/>
                          <a:cs typeface="Open Sans Light"/>
                        </a:rPr>
                        <a:t>$32.90</a:t>
                      </a:r>
                      <a:endParaRPr sz="1400">
                        <a:latin typeface="Open Sans Light"/>
                        <a:cs typeface="Open Sans Light"/>
                      </a:endParaRPr>
                    </a:p>
                  </a:txBody>
                  <a:tcPr marL="0" marR="0" marT="41275" marB="0">
                    <a:lnL w="6350">
                      <a:solidFill>
                        <a:srgbClr val="62BE6E"/>
                      </a:solidFill>
                      <a:prstDash val="solid"/>
                    </a:lnL>
                    <a:lnR w="6350">
                      <a:solidFill>
                        <a:srgbClr val="62BE6E"/>
                      </a:solidFill>
                      <a:prstDash val="solid"/>
                    </a:lnR>
                    <a:lnT w="6350">
                      <a:solidFill>
                        <a:srgbClr val="62BE6E"/>
                      </a:solidFill>
                      <a:prstDash val="solid"/>
                    </a:lnT>
                    <a:lnB w="6350">
                      <a:solidFill>
                        <a:srgbClr val="62B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0" dirty="0">
                          <a:solidFill>
                            <a:srgbClr val="6B6360"/>
                          </a:solidFill>
                          <a:latin typeface="Open Sans Light"/>
                          <a:cs typeface="Open Sans Light"/>
                        </a:rPr>
                        <a:t>$34.90</a:t>
                      </a:r>
                      <a:endParaRPr sz="1400">
                        <a:latin typeface="Open Sans Light"/>
                        <a:cs typeface="Open Sans Light"/>
                      </a:endParaRPr>
                    </a:p>
                  </a:txBody>
                  <a:tcPr marL="0" marR="0" marT="41275" marB="0">
                    <a:lnL w="6350">
                      <a:solidFill>
                        <a:srgbClr val="62BE6E"/>
                      </a:solidFill>
                      <a:prstDash val="solid"/>
                    </a:lnL>
                    <a:lnR w="6350">
                      <a:solidFill>
                        <a:srgbClr val="62BE6E"/>
                      </a:solidFill>
                      <a:prstDash val="solid"/>
                    </a:lnR>
                    <a:lnT w="6350">
                      <a:solidFill>
                        <a:srgbClr val="62BE6E"/>
                      </a:solidFill>
                      <a:prstDash val="solid"/>
                    </a:lnT>
                    <a:lnB w="6350">
                      <a:solidFill>
                        <a:srgbClr val="62B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0" dirty="0">
                          <a:solidFill>
                            <a:srgbClr val="6B6360"/>
                          </a:solidFill>
                          <a:latin typeface="Open Sans Light"/>
                          <a:cs typeface="Open Sans Light"/>
                        </a:rPr>
                        <a:t>Family</a:t>
                      </a:r>
                      <a:endParaRPr sz="1400">
                        <a:latin typeface="Open Sans Light"/>
                        <a:cs typeface="Open Sans Light"/>
                      </a:endParaRPr>
                    </a:p>
                  </a:txBody>
                  <a:tcPr marL="0" marR="0" marT="41275" marB="0">
                    <a:lnL w="6350">
                      <a:solidFill>
                        <a:srgbClr val="62BE6E"/>
                      </a:solidFill>
                      <a:prstDash val="solid"/>
                    </a:lnL>
                    <a:lnR w="6350">
                      <a:solidFill>
                        <a:srgbClr val="62BE6E"/>
                      </a:solidFill>
                      <a:prstDash val="solid"/>
                    </a:lnR>
                    <a:lnT w="6350">
                      <a:solidFill>
                        <a:srgbClr val="62BE6E"/>
                      </a:solidFill>
                      <a:prstDash val="solid"/>
                    </a:lnT>
                    <a:lnB w="6350">
                      <a:solidFill>
                        <a:srgbClr val="62B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0" dirty="0">
                          <a:solidFill>
                            <a:srgbClr val="6B6360"/>
                          </a:solidFill>
                          <a:latin typeface="Open Sans Light"/>
                          <a:cs typeface="Open Sans Light"/>
                        </a:rPr>
                        <a:t>$35.90</a:t>
                      </a:r>
                      <a:endParaRPr sz="1400">
                        <a:latin typeface="Open Sans Light"/>
                        <a:cs typeface="Open Sans Light"/>
                      </a:endParaRPr>
                    </a:p>
                  </a:txBody>
                  <a:tcPr marL="0" marR="0" marT="41275" marB="0">
                    <a:lnL w="6350">
                      <a:solidFill>
                        <a:srgbClr val="62BE6E"/>
                      </a:solidFill>
                      <a:prstDash val="solid"/>
                    </a:lnL>
                    <a:lnR w="6350">
                      <a:solidFill>
                        <a:srgbClr val="62BE6E"/>
                      </a:solidFill>
                      <a:prstDash val="solid"/>
                    </a:lnR>
                    <a:lnT w="6350">
                      <a:solidFill>
                        <a:srgbClr val="62BE6E"/>
                      </a:solidFill>
                      <a:prstDash val="solid"/>
                    </a:lnT>
                    <a:lnB w="6350">
                      <a:solidFill>
                        <a:srgbClr val="62B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0" dirty="0">
                          <a:solidFill>
                            <a:srgbClr val="6B6360"/>
                          </a:solidFill>
                          <a:latin typeface="Open Sans Light"/>
                          <a:cs typeface="Open Sans Light"/>
                        </a:rPr>
                        <a:t>$40.90</a:t>
                      </a:r>
                      <a:endParaRPr sz="1400">
                        <a:latin typeface="Open Sans Light"/>
                        <a:cs typeface="Open Sans Light"/>
                      </a:endParaRPr>
                    </a:p>
                  </a:txBody>
                  <a:tcPr marL="0" marR="0" marT="41275" marB="0">
                    <a:lnL w="6350">
                      <a:solidFill>
                        <a:srgbClr val="62BE6E"/>
                      </a:solidFill>
                      <a:prstDash val="solid"/>
                    </a:lnL>
                    <a:lnR w="6350">
                      <a:solidFill>
                        <a:srgbClr val="62BE6E"/>
                      </a:solidFill>
                      <a:prstDash val="solid"/>
                    </a:lnR>
                    <a:lnT w="6350">
                      <a:solidFill>
                        <a:srgbClr val="62BE6E"/>
                      </a:solidFill>
                      <a:prstDash val="solid"/>
                    </a:lnT>
                    <a:lnB w="6350">
                      <a:solidFill>
                        <a:srgbClr val="62B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0" dirty="0">
                          <a:solidFill>
                            <a:srgbClr val="6B6360"/>
                          </a:solidFill>
                          <a:latin typeface="Open Sans Light"/>
                          <a:cs typeface="Open Sans Light"/>
                        </a:rPr>
                        <a:t>$42.90</a:t>
                      </a:r>
                      <a:endParaRPr sz="1400">
                        <a:latin typeface="Open Sans Light"/>
                        <a:cs typeface="Open Sans Light"/>
                      </a:endParaRPr>
                    </a:p>
                  </a:txBody>
                  <a:tcPr marL="0" marR="0" marT="41275" marB="0">
                    <a:lnL w="6350">
                      <a:solidFill>
                        <a:srgbClr val="62BE6E"/>
                      </a:solidFill>
                      <a:prstDash val="solid"/>
                    </a:lnL>
                    <a:lnR w="6350">
                      <a:solidFill>
                        <a:srgbClr val="62BE6E"/>
                      </a:solidFill>
                      <a:prstDash val="solid"/>
                    </a:lnR>
                    <a:lnT w="6350">
                      <a:solidFill>
                        <a:srgbClr val="62BE6E"/>
                      </a:solidFill>
                      <a:prstDash val="solid"/>
                    </a:lnT>
                    <a:lnB w="6350">
                      <a:solidFill>
                        <a:srgbClr val="62BE6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055"/>
    </mc:Choice>
    <mc:Fallback xmlns="">
      <p:transition spd="slow" advTm="14405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D1B9C-E70E-4A29-B167-2B6B57806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068" y="468871"/>
            <a:ext cx="9224263" cy="477054"/>
          </a:xfrm>
        </p:spPr>
        <p:txBody>
          <a:bodyPr/>
          <a:lstStyle/>
          <a:p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PRAM Rx Discount Card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BF3893-8A16-4003-A3F0-DFECCB69F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34000"/>
            <a:ext cx="8382000" cy="172507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AEBAF877-773E-4A3F-81B9-2554030E5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82" y="1141820"/>
            <a:ext cx="2138917" cy="329305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1EB0E9-6C41-434F-8EA1-764DB0293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41" y="2321052"/>
            <a:ext cx="4267200" cy="272481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8CDE53-A41C-4B3C-B5CF-FCA914E71A32}"/>
              </a:ext>
            </a:extLst>
          </p:cNvPr>
          <p:cNvSpPr txBox="1"/>
          <p:nvPr/>
        </p:nvSpPr>
        <p:spPr>
          <a:xfrm>
            <a:off x="1295400" y="1176005"/>
            <a:ext cx="5026541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1E1E1E"/>
                </a:solidFill>
                <a:effectLst/>
                <a:latin typeface="Merriweather"/>
              </a:rPr>
              <a:t>Discounts of up to 80% available in over 70,000 pharmacies throughout</a:t>
            </a:r>
            <a:endParaRPr lang="en-US" b="0" i="0" dirty="0">
              <a:solidFill>
                <a:srgbClr val="505362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b="1" i="0" dirty="0">
                <a:solidFill>
                  <a:srgbClr val="1E1E1E"/>
                </a:solidFill>
                <a:effectLst/>
                <a:latin typeface="Merriweather"/>
              </a:rPr>
              <a:t>the United States!</a:t>
            </a:r>
            <a:endParaRPr lang="en-US" b="0" i="0" dirty="0">
              <a:solidFill>
                <a:srgbClr val="50536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9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96"/>
    </mc:Choice>
    <mc:Fallback xmlns="">
      <p:transition spd="slow" advTm="2349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A3AD8-DA59-CF6B-FBBE-545980492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448" y="769276"/>
            <a:ext cx="8981503" cy="623384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6B946B-524C-3D87-54B8-8F3AC49BCF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062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6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34"/>
    </mc:Choice>
    <mc:Fallback xmlns="">
      <p:transition spd="slow" advTm="30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27661-ABD2-575D-F580-A07F8E03C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1"/>
            <a:ext cx="8839200" cy="477054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PRAM’s All New Virtual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Insured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Product!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2DD5B-306C-F987-E156-25BF7CC53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52" y="1214352"/>
            <a:ext cx="4604238" cy="5948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64813C-3526-46FC-5FD1-518C582A4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012" y="1214352"/>
            <a:ext cx="4545962" cy="586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80"/>
    </mc:Choice>
    <mc:Fallback xmlns="">
      <p:transition spd="slow" advTm="4638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27661-ABD2-575D-F580-A07F8E03C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5259070" cy="477054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Virtual Benefits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9687A0-1A64-2735-4893-5F81EB3E8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77909"/>
            <a:ext cx="2405530" cy="30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BF5F35-34A1-AA50-D248-4A4A096B6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712" y="4170478"/>
            <a:ext cx="2366506" cy="30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F0905A-65C8-6180-41CE-12D3BD545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029" y="921630"/>
            <a:ext cx="2547551" cy="31042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FB4609-36E6-B443-0C52-C4E5C8AA2E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8981" y="4108020"/>
            <a:ext cx="2514600" cy="33381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433D17-79CE-B3EE-2222-B65671626B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1315279"/>
            <a:ext cx="2660999" cy="514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80"/>
    </mc:Choice>
    <mc:Fallback xmlns="">
      <p:transition spd="slow" advTm="4638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DA17BD-92B8-1FD5-2E01-ED39008BF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75795"/>
            <a:ext cx="5461459" cy="70208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CCAC696-E955-CDC3-6FD7-694B0310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1"/>
            <a:ext cx="8839200" cy="190821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PRAM’s All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New Virtual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Non-Insured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Product!</a:t>
            </a:r>
          </a:p>
        </p:txBody>
      </p:sp>
    </p:spTree>
    <p:extLst>
      <p:ext uri="{BB962C8B-B14F-4D97-AF65-F5344CB8AC3E}">
        <p14:creationId xmlns:p14="http://schemas.microsoft.com/office/powerpoint/2010/main" val="54891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10"/>
    </mc:Choice>
    <mc:Fallback xmlns="">
      <p:transition spd="slow" advTm="2591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96110C-6189-42A3-CD46-6C55B1E87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30737"/>
            <a:ext cx="5545009" cy="7110926"/>
          </a:xfrm>
          <a:prstGeom prst="rect">
            <a:avLst/>
          </a:prstGeom>
        </p:spPr>
      </p:pic>
      <p:pic>
        <p:nvPicPr>
          <p:cNvPr id="9" name="Picture 8" descr="A black and blue logo&#10;&#10;Description automatically generated with medium confidence">
            <a:extLst>
              <a:ext uri="{FF2B5EF4-FFF2-40B4-BE49-F238E27FC236}">
                <a16:creationId xmlns:a16="http://schemas.microsoft.com/office/drawing/2014/main" id="{ABCC356F-6587-0EB3-0123-9839DD9136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3599301" cy="60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7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07"/>
    </mc:Choice>
    <mc:Fallback xmlns="">
      <p:transition spd="slow" advTm="1920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925130-4BA0-7080-CCBF-43D34F705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499" y="392187"/>
            <a:ext cx="5525401" cy="7010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CD535DB-7F0F-5838-5B1B-9792C64B5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609600"/>
            <a:ext cx="5259070" cy="477054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Affordable Plan</a:t>
            </a:r>
          </a:p>
        </p:txBody>
      </p:sp>
    </p:spTree>
    <p:extLst>
      <p:ext uri="{BB962C8B-B14F-4D97-AF65-F5344CB8AC3E}">
        <p14:creationId xmlns:p14="http://schemas.microsoft.com/office/powerpoint/2010/main" val="92587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849"/>
    </mc:Choice>
    <mc:Fallback xmlns="">
      <p:transition spd="slow" advTm="12184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BC766-3074-1E33-E968-C86F49DC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683" y="533400"/>
            <a:ext cx="5259070" cy="477054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Signature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968D9-84E0-EEF9-BB83-63016814D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317" y="406306"/>
            <a:ext cx="5486400" cy="699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3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64"/>
    </mc:Choice>
    <mc:Fallback xmlns="">
      <p:transition spd="slow" advTm="2886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BC766-3074-1E33-E968-C86F49DC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22" y="358178"/>
            <a:ext cx="6032500" cy="477054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Individual Monthly Rates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4415E-CA6D-9E1D-99AC-F5FE95947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71600"/>
            <a:ext cx="8440243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07"/>
    </mc:Choice>
    <mc:Fallback xmlns="">
      <p:transition spd="slow" advTm="1920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B6809-A95F-0055-0302-0D878C35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369813"/>
            <a:ext cx="8750834" cy="477054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Plan Administration – Set Up - Enrollment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ADC59-C54D-078B-D862-5ECCAB06F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295399"/>
            <a:ext cx="4210317" cy="5893177"/>
          </a:xfrm>
          <a:ln w="2857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Group Set Up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New Group Application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Account Manager sets any  necessary meetings.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PRAM system set up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Eligibility File set up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PBM Set up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Fulfillment (if required) SFTP Set Up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Invoice/Billing Schedule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ACH Payment Set Up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EB04B5-A78C-F4E8-FFBA-2FFEBE267610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5105400" y="1295400"/>
            <a:ext cx="4450080" cy="5893177"/>
          </a:xfrm>
          <a:ln w="2857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1800" u="sng" dirty="0">
                <a:solidFill>
                  <a:srgbClr val="00B0F0"/>
                </a:solidFill>
              </a:rPr>
              <a:t>Individual Enrollment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800" u="sng" dirty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u="sng" dirty="0">
                <a:solidFill>
                  <a:srgbClr val="00B0F0"/>
                </a:solidFill>
              </a:rPr>
              <a:t>Agent Enrolls Member in PRAM Portal under Agent Dashboard.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800" u="sng" dirty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u="sng" dirty="0">
                <a:solidFill>
                  <a:srgbClr val="00B0F0"/>
                </a:solidFill>
              </a:rPr>
              <a:t>Agent completes member application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800" u="sng" dirty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u="sng" dirty="0">
                <a:solidFill>
                  <a:srgbClr val="00B0F0"/>
                </a:solidFill>
              </a:rPr>
              <a:t>Agent can also invite the member to self enroll by sending  a link via email thru the agent portal.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800" u="sng" dirty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u="sng" dirty="0">
                <a:solidFill>
                  <a:srgbClr val="00B0F0"/>
                </a:solidFill>
              </a:rPr>
              <a:t>Member receives verification email and completes the verification of enrollment.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800" u="sng" dirty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u="sng" dirty="0">
                <a:solidFill>
                  <a:srgbClr val="00B0F0"/>
                </a:solidFill>
              </a:rPr>
              <a:t>Member Receives the New member Welcome Packet with information on Portal Access, ID cards, Plan Information, Formularies, etc.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1"/>
    </mc:Choice>
    <mc:Fallback xmlns="">
      <p:transition spd="slow" advTm="186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5751</TotalTime>
  <Words>262</Words>
  <Application>Microsoft Office PowerPoint</Application>
  <PresentationFormat>Custom</PresentationFormat>
  <Paragraphs>83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Merriweather</vt:lpstr>
      <vt:lpstr>Open Sans ExtraBold</vt:lpstr>
      <vt:lpstr>Open Sans Light</vt:lpstr>
      <vt:lpstr>Wingdings</vt:lpstr>
      <vt:lpstr>Office Theme</vt:lpstr>
      <vt:lpstr>PRAM  INSURANCE  SERVICES, INC.</vt:lpstr>
      <vt:lpstr>PRAM’s All New Virtual Insured Product!</vt:lpstr>
      <vt:lpstr>Virtual Benefits</vt:lpstr>
      <vt:lpstr>PRAM’s All  New Virtual  Non-Insured  Product!</vt:lpstr>
      <vt:lpstr>PowerPoint Presentation</vt:lpstr>
      <vt:lpstr>Affordable Plan</vt:lpstr>
      <vt:lpstr>Signature Plan</vt:lpstr>
      <vt:lpstr>Individual Monthly Rates </vt:lpstr>
      <vt:lpstr>Plan Administration – Set Up - Enrollment</vt:lpstr>
      <vt:lpstr>Bloom Benefits Association </vt:lpstr>
      <vt:lpstr>RxBoost  Program </vt:lpstr>
      <vt:lpstr>PRAM is going GREEN!!!</vt:lpstr>
      <vt:lpstr>PRAM Rx Discount Card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PRAM-NAT'L SALES TRAINING 1.28.22.indd</dc:title>
  <dc:creator>Adrian Scotto</dc:creator>
  <cp:lastModifiedBy>Kim Wagner</cp:lastModifiedBy>
  <cp:revision>95</cp:revision>
  <dcterms:created xsi:type="dcterms:W3CDTF">2022-01-28T20:56:00Z</dcterms:created>
  <dcterms:modified xsi:type="dcterms:W3CDTF">2024-03-07T22:15:35Z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2022-01-28T00:00:00Z</vt:filetime>
  </property>
  <property fmtid="{D5CDD505-2E9C-101B-9397-08002B2CF9AE}" pid="3" name="Creator">
    <vt:lpwstr>Adobe InDesign 17.0 (Windows)</vt:lpwstr>
  </property>
  <property fmtid="{D5CDD505-2E9C-101B-9397-08002B2CF9AE}" pid="4" name="LastSaved">
    <vt:filetime>2022-01-28T00:00:00Z</vt:filetime>
  </property>
</Properties>
</file>