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92" r:id="rId4"/>
    <p:sldMasterId id="2147483683" r:id="rId5"/>
    <p:sldMasterId id="2147483801" r:id="rId6"/>
    <p:sldMasterId id="2147483809" r:id="rId7"/>
    <p:sldMasterId id="2147483841" r:id="rId8"/>
    <p:sldMasterId id="2147483833" r:id="rId9"/>
    <p:sldMasterId id="2147483825" r:id="rId10"/>
    <p:sldMasterId id="2147483817" r:id="rId11"/>
  </p:sldMasterIdLst>
  <p:notesMasterIdLst>
    <p:notesMasterId r:id="rId85"/>
  </p:notesMasterIdLst>
  <p:sldIdLst>
    <p:sldId id="262" r:id="rId12"/>
    <p:sldId id="321" r:id="rId13"/>
    <p:sldId id="264" r:id="rId14"/>
    <p:sldId id="269" r:id="rId15"/>
    <p:sldId id="322" r:id="rId16"/>
    <p:sldId id="323" r:id="rId17"/>
    <p:sldId id="275" r:id="rId18"/>
    <p:sldId id="381" r:id="rId19"/>
    <p:sldId id="379" r:id="rId20"/>
    <p:sldId id="382" r:id="rId21"/>
    <p:sldId id="327" r:id="rId22"/>
    <p:sldId id="383" r:id="rId23"/>
    <p:sldId id="329" r:id="rId24"/>
    <p:sldId id="330" r:id="rId25"/>
    <p:sldId id="331" r:id="rId26"/>
    <p:sldId id="278" r:id="rId27"/>
    <p:sldId id="332" r:id="rId28"/>
    <p:sldId id="289" r:id="rId29"/>
    <p:sldId id="333" r:id="rId30"/>
    <p:sldId id="334" r:id="rId31"/>
    <p:sldId id="285" r:id="rId32"/>
    <p:sldId id="335" r:id="rId33"/>
    <p:sldId id="336" r:id="rId34"/>
    <p:sldId id="337" r:id="rId35"/>
    <p:sldId id="343" r:id="rId36"/>
    <p:sldId id="345" r:id="rId37"/>
    <p:sldId id="384" r:id="rId38"/>
    <p:sldId id="385" r:id="rId39"/>
    <p:sldId id="386" r:id="rId40"/>
    <p:sldId id="346" r:id="rId41"/>
    <p:sldId id="347" r:id="rId42"/>
    <p:sldId id="292" r:id="rId43"/>
    <p:sldId id="349" r:id="rId44"/>
    <p:sldId id="350" r:id="rId45"/>
    <p:sldId id="351" r:id="rId46"/>
    <p:sldId id="352" r:id="rId47"/>
    <p:sldId id="353" r:id="rId48"/>
    <p:sldId id="354" r:id="rId49"/>
    <p:sldId id="355" r:id="rId50"/>
    <p:sldId id="294" r:id="rId51"/>
    <p:sldId id="358" r:id="rId52"/>
    <p:sldId id="359" r:id="rId53"/>
    <p:sldId id="360" r:id="rId54"/>
    <p:sldId id="361" r:id="rId55"/>
    <p:sldId id="342" r:id="rId56"/>
    <p:sldId id="297" r:id="rId57"/>
    <p:sldId id="356" r:id="rId58"/>
    <p:sldId id="362" r:id="rId59"/>
    <p:sldId id="363" r:id="rId60"/>
    <p:sldId id="365" r:id="rId61"/>
    <p:sldId id="341" r:id="rId62"/>
    <p:sldId id="298" r:id="rId63"/>
    <p:sldId id="357" r:id="rId64"/>
    <p:sldId id="366" r:id="rId65"/>
    <p:sldId id="387" r:id="rId66"/>
    <p:sldId id="281" r:id="rId67"/>
    <p:sldId id="367" r:id="rId68"/>
    <p:sldId id="368" r:id="rId69"/>
    <p:sldId id="338" r:id="rId70"/>
    <p:sldId id="369" r:id="rId71"/>
    <p:sldId id="339" r:id="rId72"/>
    <p:sldId id="370" r:id="rId73"/>
    <p:sldId id="371" r:id="rId74"/>
    <p:sldId id="372" r:id="rId75"/>
    <p:sldId id="340" r:id="rId76"/>
    <p:sldId id="373" r:id="rId77"/>
    <p:sldId id="374" r:id="rId78"/>
    <p:sldId id="375" r:id="rId79"/>
    <p:sldId id="376" r:id="rId80"/>
    <p:sldId id="377" r:id="rId81"/>
    <p:sldId id="378" r:id="rId82"/>
    <p:sldId id="302" r:id="rId83"/>
    <p:sldId id="303" r:id="rId84"/>
  </p:sldIdLst>
  <p:sldSz cx="12192000" cy="6858000"/>
  <p:notesSz cx="6858000" cy="9144000"/>
  <p:embeddedFontLst>
    <p:embeddedFont>
      <p:font typeface="Allstate Sans" panose="020B0604020202020204" charset="0"/>
      <p:regular r:id="rId86"/>
      <p:bold r:id="rId87"/>
      <p:italic r:id="rId88"/>
      <p:boldItalic r:id="rId89"/>
    </p:embeddedFont>
    <p:embeddedFont>
      <p:font typeface="Allstate Sans W" panose="020B0604020202020204" charset="0"/>
      <p:regular r:id="rId90"/>
      <p:bold r:id="rId91"/>
      <p:italic r:id="rId92"/>
      <p:boldItalic r:id="rId93"/>
    </p:embeddedFont>
    <p:embeddedFont>
      <p:font typeface="Roboto Light" panose="02000000000000000000" pitchFamily="2" charset="0"/>
      <p:regular r:id="rId94"/>
      <p:italic r:id="rId95"/>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Dobbs" initials="AD" lastIdx="11" clrIdx="0">
    <p:extLst>
      <p:ext uri="{19B8F6BF-5375-455C-9EA6-DF929625EA0E}">
        <p15:presenceInfo xmlns:p15="http://schemas.microsoft.com/office/powerpoint/2012/main" userId="Allison Dobbs" providerId="None"/>
      </p:ext>
    </p:extLst>
  </p:cmAuthor>
  <p:cmAuthor id="2" name="Lazzara-Saari, Kristina" initials="LSK" lastIdx="1" clrIdx="1">
    <p:extLst>
      <p:ext uri="{19B8F6BF-5375-455C-9EA6-DF929625EA0E}">
        <p15:presenceInfo xmlns:p15="http://schemas.microsoft.com/office/powerpoint/2012/main" userId="S::i816226@ngic.com::ed8464e2-9cb3-465d-b028-69934c447ed1" providerId="AD"/>
      </p:ext>
    </p:extLst>
  </p:cmAuthor>
  <p:cmAuthor id="3" name="Prink, Renee" initials="PR" lastIdx="9" clrIdx="2">
    <p:extLst>
      <p:ext uri="{19B8F6BF-5375-455C-9EA6-DF929625EA0E}">
        <p15:presenceInfo xmlns:p15="http://schemas.microsoft.com/office/powerpoint/2012/main" userId="S-1-5-21-3935580039-4109924873-3797691783-107150" providerId="AD"/>
      </p:ext>
    </p:extLst>
  </p:cmAuthor>
  <p:cmAuthor id="4" name="Prink, Renee" initials="PR [2]" lastIdx="6" clrIdx="3">
    <p:extLst>
      <p:ext uri="{19B8F6BF-5375-455C-9EA6-DF929625EA0E}">
        <p15:presenceInfo xmlns:p15="http://schemas.microsoft.com/office/powerpoint/2012/main" userId="S::rprip@allstate.com::9eb5063b-966c-433a-9d68-86bcec4d5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7E68"/>
    <a:srgbClr val="18E09A"/>
    <a:srgbClr val="C265FC"/>
    <a:srgbClr val="C4C5C7"/>
    <a:srgbClr val="00C39C"/>
    <a:srgbClr val="0032A0"/>
    <a:srgbClr val="7D12B6"/>
    <a:srgbClr val="C7D0E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12" autoAdjust="0"/>
    <p:restoredTop sz="83129" autoAdjust="0"/>
  </p:normalViewPr>
  <p:slideViewPr>
    <p:cSldViewPr snapToGrid="0">
      <p:cViewPr varScale="1">
        <p:scale>
          <a:sx n="105" d="100"/>
          <a:sy n="105" d="100"/>
        </p:scale>
        <p:origin x="1888" y="192"/>
      </p:cViewPr>
      <p:guideLst>
        <p:guide orient="horz" pos="744"/>
        <p:guide pos="386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font" Target="fonts/font4.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2.fntdata"/><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8.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9CA83A-1D5E-A040-8462-209CA08261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74530D8-C392-F147-998A-8756E847E20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D2C36FD-C616-E243-907E-BC3F7776CE80}" type="datetimeFigureOut">
              <a:rPr lang="en-US"/>
              <a:pPr>
                <a:defRPr/>
              </a:pPr>
              <a:t>3/1/2024</a:t>
            </a:fld>
            <a:endParaRPr lang="en-US"/>
          </a:p>
        </p:txBody>
      </p:sp>
      <p:sp>
        <p:nvSpPr>
          <p:cNvPr id="4" name="Slide Image Placeholder 3">
            <a:extLst>
              <a:ext uri="{FF2B5EF4-FFF2-40B4-BE49-F238E27FC236}">
                <a16:creationId xmlns:a16="http://schemas.microsoft.com/office/drawing/2014/main" id="{6132E828-D9F4-1649-BC44-C092EEFBA52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F3EA955-E9DC-5243-87C8-C3A33C047B3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F72944-7F60-E34E-A71E-53FF558CA89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F835783C-214B-BA4A-BB0A-B8598D98BD2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7B82437-92C3-6841-8AFD-2CF5DA36FD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a:t>
            </a:fld>
            <a:endParaRPr lang="en-US"/>
          </a:p>
        </p:txBody>
      </p:sp>
    </p:spTree>
    <p:extLst>
      <p:ext uri="{BB962C8B-B14F-4D97-AF65-F5344CB8AC3E}">
        <p14:creationId xmlns:p14="http://schemas.microsoft.com/office/powerpoint/2010/main" val="197576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Core Value Plans</a:t>
            </a:r>
          </a:p>
          <a:p>
            <a:pPr marL="171450" indent="-171450">
              <a:buFont typeface="Arial" panose="020B0604020202020204" pitchFamily="34" charset="0"/>
              <a:buChar char="•"/>
            </a:pPr>
            <a:r>
              <a:rPr lang="en-US" b="1" dirty="0"/>
              <a:t>Balance Bill</a:t>
            </a:r>
          </a:p>
          <a:p>
            <a:pPr marL="171450" indent="-171450">
              <a:buFont typeface="Arial" panose="020B0604020202020204" pitchFamily="34" charset="0"/>
              <a:buChar char="•"/>
            </a:pPr>
            <a:r>
              <a:rPr lang="en-US" dirty="0"/>
              <a:t>If this happens, the Member Advocacy Team works with the providers on negotiating an acceptable price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10</a:t>
            </a:fld>
            <a:endParaRPr lang="en-US"/>
          </a:p>
        </p:txBody>
      </p:sp>
    </p:spTree>
    <p:extLst>
      <p:ext uri="{BB962C8B-B14F-4D97-AF65-F5344CB8AC3E}">
        <p14:creationId xmlns:p14="http://schemas.microsoft.com/office/powerpoint/2010/main" val="149012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11</a:t>
            </a:fld>
            <a:endParaRPr lang="en-US"/>
          </a:p>
        </p:txBody>
      </p:sp>
    </p:spTree>
    <p:extLst>
      <p:ext uri="{BB962C8B-B14F-4D97-AF65-F5344CB8AC3E}">
        <p14:creationId xmlns:p14="http://schemas.microsoft.com/office/powerpoint/2010/main" val="264188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12</a:t>
            </a:fld>
            <a:endParaRPr lang="en-US"/>
          </a:p>
        </p:txBody>
      </p:sp>
    </p:spTree>
    <p:extLst>
      <p:ext uri="{BB962C8B-B14F-4D97-AF65-F5344CB8AC3E}">
        <p14:creationId xmlns:p14="http://schemas.microsoft.com/office/powerpoint/2010/main" val="251083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remaining $2,200 that is not covered by the plan would be eligible for negotiation by the Member Advocacy Program if  balance billed to the member.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13</a:t>
            </a:fld>
            <a:endParaRPr lang="en-US"/>
          </a:p>
        </p:txBody>
      </p:sp>
    </p:spTree>
    <p:extLst>
      <p:ext uri="{BB962C8B-B14F-4D97-AF65-F5344CB8AC3E}">
        <p14:creationId xmlns:p14="http://schemas.microsoft.com/office/powerpoint/2010/main" val="2369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Provider negotiations come in when members are balance billed</a:t>
            </a:r>
          </a:p>
          <a:p>
            <a:pPr marL="171450" indent="-171450">
              <a:buFont typeface="Arial" panose="020B0604020202020204" pitchFamily="34" charset="0"/>
              <a:buChar char="•"/>
            </a:pPr>
            <a:r>
              <a:rPr lang="en-US" dirty="0"/>
              <a:t>Note: Not all balance bill amounts are eligible for the Member Advocacy Program, such as:  </a:t>
            </a:r>
          </a:p>
          <a:p>
            <a:pPr marL="628650" lvl="1" indent="-171450">
              <a:buFont typeface="Arial" panose="020B0604020202020204" pitchFamily="34" charset="0"/>
              <a:buChar char="•"/>
            </a:pPr>
            <a:r>
              <a:rPr lang="en-US" dirty="0"/>
              <a:t>Non-covered charges </a:t>
            </a:r>
          </a:p>
          <a:p>
            <a:pPr marL="628650" lvl="1" indent="-171450">
              <a:buFont typeface="Arial" panose="020B0604020202020204" pitchFamily="34" charset="0"/>
              <a:buChar char="•"/>
            </a:pPr>
            <a:r>
              <a:rPr lang="en-US" dirty="0"/>
              <a:t>Assistant surgeon fees</a:t>
            </a:r>
          </a:p>
          <a:p>
            <a:pPr marL="628650" lvl="1" indent="-171450">
              <a:buFont typeface="Arial" panose="020B0604020202020204" pitchFamily="34" charset="0"/>
              <a:buChar char="•"/>
            </a:pPr>
            <a:r>
              <a:rPr lang="en-US" dirty="0"/>
              <a:t>Non-emergency use of an Emergency Room </a:t>
            </a:r>
          </a:p>
          <a:p>
            <a:pPr marL="628650" lvl="1" indent="-171450">
              <a:buFont typeface="Arial" panose="020B0604020202020204" pitchFamily="34" charset="0"/>
              <a:buChar char="•"/>
            </a:pPr>
            <a:r>
              <a:rPr lang="en-US" dirty="0"/>
              <a:t>Member cost sharing</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14</a:t>
            </a:fld>
            <a:endParaRPr lang="en-US"/>
          </a:p>
        </p:txBody>
      </p:sp>
    </p:spTree>
    <p:extLst>
      <p:ext uri="{BB962C8B-B14F-4D97-AF65-F5344CB8AC3E}">
        <p14:creationId xmlns:p14="http://schemas.microsoft.com/office/powerpoint/2010/main" val="12417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SBC’s refer to balance bills as member responsibility - Deductibles, copays, coinsurance amounts and charges for non-covered services. </a:t>
            </a:r>
          </a:p>
          <a:p>
            <a:pPr marL="171450" indent="-171450">
              <a:buFont typeface="Arial" panose="020B0604020202020204" pitchFamily="34" charset="0"/>
              <a:buChar char="•"/>
            </a:pPr>
            <a:r>
              <a:rPr lang="en-US" dirty="0"/>
              <a:t>However, for purposes of the Core Value plan, a balance bill is in reference to charges in excess of member responsibility and plan MAA.</a:t>
            </a:r>
          </a:p>
          <a:p>
            <a:pPr marL="171450" indent="-171450">
              <a:buFont typeface="Arial" panose="020B0604020202020204" pitchFamily="34" charset="0"/>
              <a:buChar char="•"/>
            </a:pPr>
            <a:r>
              <a:rPr lang="en-US" dirty="0"/>
              <a:t>Next, we will take a deeper dive into the individualized support the Member Advocacy Program offers.</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15</a:t>
            </a:fld>
            <a:endParaRPr lang="en-US"/>
          </a:p>
        </p:txBody>
      </p:sp>
    </p:spTree>
    <p:extLst>
      <p:ext uri="{BB962C8B-B14F-4D97-AF65-F5344CB8AC3E}">
        <p14:creationId xmlns:p14="http://schemas.microsoft.com/office/powerpoint/2010/main" val="247773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16</a:t>
            </a:fld>
            <a:endParaRPr lang="en-US"/>
          </a:p>
        </p:txBody>
      </p:sp>
    </p:spTree>
    <p:extLst>
      <p:ext uri="{BB962C8B-B14F-4D97-AF65-F5344CB8AC3E}">
        <p14:creationId xmlns:p14="http://schemas.microsoft.com/office/powerpoint/2010/main" val="289775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MAP team will also work with providers to educate them on how the plan works.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17</a:t>
            </a:fld>
            <a:endParaRPr lang="en-US"/>
          </a:p>
        </p:txBody>
      </p:sp>
    </p:spTree>
    <p:extLst>
      <p:ext uri="{BB962C8B-B14F-4D97-AF65-F5344CB8AC3E}">
        <p14:creationId xmlns:p14="http://schemas.microsoft.com/office/powerpoint/2010/main" val="3286064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MAP team will also work with providers to educate them on how the plan works.</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18</a:t>
            </a:fld>
            <a:endParaRPr lang="en-US"/>
          </a:p>
        </p:txBody>
      </p:sp>
    </p:spTree>
    <p:extLst>
      <p:ext uri="{BB962C8B-B14F-4D97-AF65-F5344CB8AC3E}">
        <p14:creationId xmlns:p14="http://schemas.microsoft.com/office/powerpoint/2010/main" val="2661705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an example of what new Core Value Members receive  the flyer walks then through the steps of what to do when they seek care and provides instruction on what to do when a balance bill event occurs.</a:t>
            </a:r>
          </a:p>
          <a:p>
            <a:pPr marL="628650" lvl="1" indent="-171450">
              <a:buFont typeface="Arial" panose="020B0604020202020204" pitchFamily="34" charset="0"/>
              <a:buChar char="•"/>
            </a:pPr>
            <a:r>
              <a:rPr lang="en-US" dirty="0"/>
              <a:t>When a balance bill is received, members must call the MAP team immediately. The team will: </a:t>
            </a:r>
          </a:p>
          <a:p>
            <a:pPr marL="1085850" lvl="2" indent="-171450">
              <a:buFont typeface="Arial" panose="020B0604020202020204" pitchFamily="34" charset="0"/>
              <a:buChar char="•"/>
            </a:pPr>
            <a:r>
              <a:rPr lang="en-US" dirty="0"/>
              <a:t>Work with members to determine if the balance bill is their responsibility or for charges in excess </a:t>
            </a:r>
            <a:br>
              <a:rPr lang="en-US" dirty="0"/>
            </a:br>
            <a:r>
              <a:rPr lang="en-US" dirty="0"/>
              <a:t>of the plan MAA.</a:t>
            </a:r>
          </a:p>
          <a:p>
            <a:pPr marL="1085850" lvl="2" indent="-171450">
              <a:buFont typeface="Arial" panose="020B0604020202020204" pitchFamily="34" charset="0"/>
              <a:buChar char="•"/>
            </a:pPr>
            <a:r>
              <a:rPr lang="en-US" dirty="0"/>
              <a:t>Work with the provider to negotiate balance-billed amounts that are in excess of the plan MAA.</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19</a:t>
            </a:fld>
            <a:endParaRPr lang="en-US"/>
          </a:p>
        </p:txBody>
      </p:sp>
    </p:spTree>
    <p:extLst>
      <p:ext uri="{BB962C8B-B14F-4D97-AF65-F5344CB8AC3E}">
        <p14:creationId xmlns:p14="http://schemas.microsoft.com/office/powerpoint/2010/main" val="303078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Is Core Value?</a:t>
            </a:r>
          </a:p>
          <a:p>
            <a:pPr marL="628650" lvl="1" indent="-171450">
              <a:buFont typeface="Arial" panose="020B0604020202020204" pitchFamily="34" charset="0"/>
              <a:buChar char="•"/>
            </a:pPr>
            <a:r>
              <a:rPr lang="en-US" dirty="0"/>
              <a:t>Reference-based pricing plans</a:t>
            </a:r>
          </a:p>
          <a:p>
            <a:pPr marL="628650" lvl="1" indent="-171450">
              <a:buFont typeface="Arial" panose="020B0604020202020204" pitchFamily="34" charset="0"/>
              <a:buChar char="•"/>
            </a:pPr>
            <a:r>
              <a:rPr lang="en-US" dirty="0"/>
              <a:t>State availability</a:t>
            </a:r>
          </a:p>
          <a:p>
            <a:pPr marL="628650" lvl="1" indent="-171450">
              <a:buFont typeface="Arial" panose="020B0604020202020204" pitchFamily="34" charset="0"/>
              <a:buChar char="•"/>
            </a:pPr>
            <a:r>
              <a:rPr lang="en-US" dirty="0"/>
              <a:t>Why Core Value plans</a:t>
            </a:r>
          </a:p>
          <a:p>
            <a:pPr marL="171450" indent="-171450">
              <a:buFont typeface="Arial" panose="020B0604020202020204" pitchFamily="34" charset="0"/>
              <a:buChar char="•"/>
            </a:pPr>
            <a:r>
              <a:rPr lang="en-US" dirty="0"/>
              <a:t>How Core Value Plans Work</a:t>
            </a:r>
          </a:p>
          <a:p>
            <a:pPr marL="628650" lvl="1" indent="-171450">
              <a:buFont typeface="Arial" panose="020B0604020202020204" pitchFamily="34" charset="0"/>
              <a:buChar char="•"/>
            </a:pPr>
            <a:r>
              <a:rPr lang="en-US" dirty="0"/>
              <a:t>Compared to self-funded PPO plans</a:t>
            </a:r>
          </a:p>
          <a:p>
            <a:pPr marL="628650" lvl="1" indent="-171450">
              <a:buFont typeface="Arial" panose="020B0604020202020204" pitchFamily="34" charset="0"/>
              <a:buChar char="•"/>
            </a:pPr>
            <a:r>
              <a:rPr lang="en-US" dirty="0"/>
              <a:t>Reimbursement rates</a:t>
            </a:r>
          </a:p>
          <a:p>
            <a:pPr marL="171450" indent="-171450">
              <a:buFont typeface="Arial" panose="020B0604020202020204" pitchFamily="34" charset="0"/>
              <a:buChar char="•"/>
            </a:pPr>
            <a:r>
              <a:rPr lang="en-US" dirty="0"/>
              <a:t>Plan Design and Benefits</a:t>
            </a:r>
          </a:p>
          <a:p>
            <a:pPr marL="628650" lvl="1" indent="-171450">
              <a:buFont typeface="Arial" panose="020B0604020202020204" pitchFamily="34" charset="0"/>
              <a:buChar char="•"/>
            </a:pPr>
            <a:r>
              <a:rPr lang="en-US" dirty="0"/>
              <a:t>Pharmacy, network, &amp; preventive care</a:t>
            </a:r>
          </a:p>
          <a:p>
            <a:pPr marL="628650" lvl="1" indent="-171450">
              <a:buFont typeface="Arial" panose="020B0604020202020204" pitchFamily="34" charset="0"/>
              <a:buChar char="•"/>
            </a:pPr>
            <a:r>
              <a:rPr lang="en-US" dirty="0" err="1"/>
              <a:t>MeMD</a:t>
            </a:r>
            <a:endParaRPr lang="en-US" dirty="0"/>
          </a:p>
          <a:p>
            <a:pPr marL="171450" indent="-171450">
              <a:buFont typeface="Arial" panose="020B0604020202020204" pitchFamily="34" charset="0"/>
              <a:buChar char="•"/>
            </a:pPr>
            <a:r>
              <a:rPr lang="en-US" dirty="0"/>
              <a:t>Core Value Flex</a:t>
            </a:r>
          </a:p>
          <a:p>
            <a:pPr marL="628650" lvl="1" indent="-171450">
              <a:buFont typeface="Arial" panose="020B0604020202020204" pitchFamily="34" charset="0"/>
              <a:buChar char="•"/>
            </a:pPr>
            <a:r>
              <a:rPr lang="en-US" dirty="0"/>
              <a:t>Mid-year election</a:t>
            </a:r>
          </a:p>
          <a:p>
            <a:pPr marL="171450" indent="-171450">
              <a:buFont typeface="Arial" panose="020B0604020202020204" pitchFamily="34" charset="0"/>
              <a:buChar char="•"/>
            </a:pPr>
            <a:r>
              <a:rPr lang="en-US" dirty="0"/>
              <a:t>Core Value Access</a:t>
            </a:r>
          </a:p>
          <a:p>
            <a:pPr marL="628650" lvl="1" indent="-171450">
              <a:buFont typeface="Arial" panose="020B0604020202020204" pitchFamily="34" charset="0"/>
              <a:buChar char="•"/>
            </a:pPr>
            <a:r>
              <a:rPr lang="en-US" dirty="0"/>
              <a:t>Reference-based pricing with network access for physicians </a:t>
            </a:r>
          </a:p>
          <a:p>
            <a:pPr marL="171450" indent="-171450">
              <a:buFont typeface="Arial" panose="020B0604020202020204" pitchFamily="34" charset="0"/>
              <a:buChar char="•"/>
            </a:pPr>
            <a:r>
              <a:rPr lang="en-US" dirty="0"/>
              <a:t>How to Use Core Value Plans</a:t>
            </a:r>
          </a:p>
          <a:p>
            <a:pPr marL="628650" lvl="1" indent="-171450">
              <a:buFont typeface="Arial" panose="020B0604020202020204" pitchFamily="34" charset="0"/>
              <a:buChar char="•"/>
            </a:pPr>
            <a:r>
              <a:rPr lang="en-US" dirty="0"/>
              <a:t>Member ID card</a:t>
            </a:r>
          </a:p>
          <a:p>
            <a:pPr marL="628650" lvl="1" indent="-171450">
              <a:buFont typeface="Arial" panose="020B0604020202020204" pitchFamily="34" charset="0"/>
              <a:buChar char="•"/>
            </a:pPr>
            <a:r>
              <a:rPr lang="en-US" dirty="0"/>
              <a:t>Explanation of benefits</a:t>
            </a:r>
          </a:p>
          <a:p>
            <a:pPr marL="171450" indent="-171450">
              <a:buFont typeface="Arial" panose="020B0604020202020204" pitchFamily="34" charset="0"/>
              <a:buChar char="•"/>
            </a:pPr>
            <a:r>
              <a:rPr lang="en-US" dirty="0"/>
              <a:t>Added Features</a:t>
            </a:r>
          </a:p>
          <a:p>
            <a:pPr marL="628650" lvl="1" indent="-171450">
              <a:buFont typeface="Arial" panose="020B0604020202020204" pitchFamily="34" charset="0"/>
              <a:buChar char="•"/>
            </a:pPr>
            <a:r>
              <a:rPr lang="en-US" dirty="0"/>
              <a:t>Healthcare Bluebook</a:t>
            </a:r>
          </a:p>
          <a:p>
            <a:pPr marL="628650" lvl="1" indent="-171450">
              <a:buFont typeface="Arial" panose="020B0604020202020204" pitchFamily="34" charset="0"/>
              <a:buChar char="•"/>
            </a:pPr>
            <a:r>
              <a:rPr lang="en-US" dirty="0" err="1"/>
              <a:t>MeMD</a:t>
            </a:r>
            <a:endParaRPr lang="en-US" dirty="0"/>
          </a:p>
          <a:p>
            <a:pPr marL="628650" lvl="1" indent="-171450">
              <a:buFont typeface="Arial" panose="020B0604020202020204" pitchFamily="34" charset="0"/>
              <a:buChar char="•"/>
            </a:pPr>
            <a:r>
              <a:rPr lang="en-US" dirty="0"/>
              <a:t>Member Advocacy Program (MAP)</a:t>
            </a:r>
          </a:p>
          <a:p>
            <a:pPr marL="171450" indent="-171450">
              <a:buFont typeface="Arial" panose="020B0604020202020204" pitchFamily="34" charset="0"/>
              <a:buChar char="•"/>
            </a:pPr>
            <a:r>
              <a:rPr lang="en-US" dirty="0"/>
              <a:t>Application Requirements</a:t>
            </a:r>
          </a:p>
          <a:p>
            <a:pPr marL="628650" lvl="1" indent="-171450">
              <a:buFont typeface="Arial" panose="020B0604020202020204" pitchFamily="34" charset="0"/>
              <a:buChar char="•"/>
            </a:pPr>
            <a:r>
              <a:rPr lang="en-US" dirty="0"/>
              <a:t>Employer agreement </a:t>
            </a:r>
          </a:p>
          <a:p>
            <a:pPr marL="171450" indent="-171450">
              <a:buFont typeface="Arial" panose="020B0604020202020204" pitchFamily="34" charset="0"/>
              <a:buChar char="•"/>
            </a:pPr>
            <a:r>
              <a:rPr lang="en-US" dirty="0"/>
              <a:t>Agent Training and Compensation</a:t>
            </a:r>
          </a:p>
          <a:p>
            <a:pPr marL="628650" lvl="1" indent="-171450">
              <a:buFont typeface="Arial" panose="020B0604020202020204" pitchFamily="34" charset="0"/>
              <a:buChar char="•"/>
            </a:pPr>
            <a:r>
              <a:rPr lang="en-US" dirty="0"/>
              <a:t>Agent certification quiz</a:t>
            </a:r>
          </a:p>
          <a:p>
            <a:pPr marL="628650" lvl="1" indent="-171450">
              <a:buFont typeface="Arial" panose="020B0604020202020204" pitchFamily="34" charset="0"/>
              <a:buChar char="•"/>
            </a:pPr>
            <a:r>
              <a:rPr lang="en-US" dirty="0"/>
              <a:t>Compensation percentage</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a:t>
            </a:fld>
            <a:endParaRPr lang="en-US"/>
          </a:p>
        </p:txBody>
      </p:sp>
    </p:spTree>
    <p:extLst>
      <p:ext uri="{BB962C8B-B14F-4D97-AF65-F5344CB8AC3E}">
        <p14:creationId xmlns:p14="http://schemas.microsoft.com/office/powerpoint/2010/main" val="106053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Core Value plan, we help members every step of the way to ensure they know exactly what to expect when negotiations with  Balance Bills occur.</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20</a:t>
            </a:fld>
            <a:endParaRPr lang="en-US"/>
          </a:p>
        </p:txBody>
      </p:sp>
    </p:spTree>
    <p:extLst>
      <p:ext uri="{BB962C8B-B14F-4D97-AF65-F5344CB8AC3E}">
        <p14:creationId xmlns:p14="http://schemas.microsoft.com/office/powerpoint/2010/main" val="45346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21</a:t>
            </a:fld>
            <a:endParaRPr lang="en-US"/>
          </a:p>
        </p:txBody>
      </p:sp>
    </p:spTree>
    <p:extLst>
      <p:ext uri="{BB962C8B-B14F-4D97-AF65-F5344CB8AC3E}">
        <p14:creationId xmlns:p14="http://schemas.microsoft.com/office/powerpoint/2010/main" val="4062335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22</a:t>
            </a:fld>
            <a:endParaRPr lang="en-US"/>
          </a:p>
        </p:txBody>
      </p:sp>
    </p:spTree>
    <p:extLst>
      <p:ext uri="{BB962C8B-B14F-4D97-AF65-F5344CB8AC3E}">
        <p14:creationId xmlns:p14="http://schemas.microsoft.com/office/powerpoint/2010/main" val="4035939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23</a:t>
            </a:fld>
            <a:endParaRPr lang="en-US"/>
          </a:p>
        </p:txBody>
      </p:sp>
    </p:spTree>
    <p:extLst>
      <p:ext uri="{BB962C8B-B14F-4D97-AF65-F5344CB8AC3E}">
        <p14:creationId xmlns:p14="http://schemas.microsoft.com/office/powerpoint/2010/main" val="3182476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24</a:t>
            </a:fld>
            <a:endParaRPr lang="en-US"/>
          </a:p>
        </p:txBody>
      </p:sp>
    </p:spTree>
    <p:extLst>
      <p:ext uri="{BB962C8B-B14F-4D97-AF65-F5344CB8AC3E}">
        <p14:creationId xmlns:p14="http://schemas.microsoft.com/office/powerpoint/2010/main" val="1812356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effectLst/>
                <a:latin typeface="Allstate Sans W" panose="02000603000000020004" pitchFamily="2" charset="77"/>
              </a:rPr>
              <a:t>WHVC</a:t>
            </a:r>
            <a:r>
              <a:rPr lang="en-US" dirty="0"/>
              <a:t> consultations can treat many conditions, including: cold and flu, allergies, pink eye, ear infections, sinus and respiratory problems, and more.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25</a:t>
            </a:fld>
            <a:endParaRPr lang="en-US"/>
          </a:p>
        </p:txBody>
      </p:sp>
    </p:spTree>
    <p:extLst>
      <p:ext uri="{BB962C8B-B14F-4D97-AF65-F5344CB8AC3E}">
        <p14:creationId xmlns:p14="http://schemas.microsoft.com/office/powerpoint/2010/main" val="1297799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26</a:t>
            </a:fld>
            <a:endParaRPr lang="en-US"/>
          </a:p>
        </p:txBody>
      </p:sp>
    </p:spTree>
    <p:extLst>
      <p:ext uri="{BB962C8B-B14F-4D97-AF65-F5344CB8AC3E}">
        <p14:creationId xmlns:p14="http://schemas.microsoft.com/office/powerpoint/2010/main" val="1911371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2437-92C3-6841-8AFD-2CF5DA36F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7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2437-92C3-6841-8AFD-2CF5DA36F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880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2437-92C3-6841-8AFD-2CF5DA36F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13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a:t>
            </a:fld>
            <a:endParaRPr lang="en-US"/>
          </a:p>
        </p:txBody>
      </p:sp>
    </p:spTree>
    <p:extLst>
      <p:ext uri="{BB962C8B-B14F-4D97-AF65-F5344CB8AC3E}">
        <p14:creationId xmlns:p14="http://schemas.microsoft.com/office/powerpoint/2010/main" val="3395450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30</a:t>
            </a:fld>
            <a:endParaRPr lang="en-US"/>
          </a:p>
        </p:txBody>
      </p:sp>
    </p:spTree>
    <p:extLst>
      <p:ext uri="{BB962C8B-B14F-4D97-AF65-F5344CB8AC3E}">
        <p14:creationId xmlns:p14="http://schemas.microsoft.com/office/powerpoint/2010/main" val="3952150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31</a:t>
            </a:fld>
            <a:endParaRPr lang="en-US"/>
          </a:p>
        </p:txBody>
      </p:sp>
    </p:spTree>
    <p:extLst>
      <p:ext uri="{BB962C8B-B14F-4D97-AF65-F5344CB8AC3E}">
        <p14:creationId xmlns:p14="http://schemas.microsoft.com/office/powerpoint/2010/main" val="4063726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32</a:t>
            </a:fld>
            <a:endParaRPr lang="en-US"/>
          </a:p>
        </p:txBody>
      </p:sp>
    </p:spTree>
    <p:extLst>
      <p:ext uri="{BB962C8B-B14F-4D97-AF65-F5344CB8AC3E}">
        <p14:creationId xmlns:p14="http://schemas.microsoft.com/office/powerpoint/2010/main" val="1826416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33</a:t>
            </a:fld>
            <a:endParaRPr lang="en-US"/>
          </a:p>
        </p:txBody>
      </p:sp>
    </p:spTree>
    <p:extLst>
      <p:ext uri="{BB962C8B-B14F-4D97-AF65-F5344CB8AC3E}">
        <p14:creationId xmlns:p14="http://schemas.microsoft.com/office/powerpoint/2010/main" val="1372058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an additional 15 months of protection beyond the run-out period.</a:t>
            </a:r>
          </a:p>
          <a:p>
            <a:pPr marL="171450" indent="-171450">
              <a:buFont typeface="Arial" panose="020B0604020202020204" pitchFamily="34" charset="0"/>
              <a:buChar char="•"/>
            </a:pPr>
            <a:r>
              <a:rPr lang="en-US" dirty="0"/>
              <a:t>Total of 24 months of added protection.</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34</a:t>
            </a:fld>
            <a:endParaRPr lang="en-US"/>
          </a:p>
        </p:txBody>
      </p:sp>
    </p:spTree>
    <p:extLst>
      <p:ext uri="{BB962C8B-B14F-4D97-AF65-F5344CB8AC3E}">
        <p14:creationId xmlns:p14="http://schemas.microsoft.com/office/powerpoint/2010/main" val="2582516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35</a:t>
            </a:fld>
            <a:endParaRPr lang="en-US"/>
          </a:p>
        </p:txBody>
      </p:sp>
    </p:spTree>
    <p:extLst>
      <p:ext uri="{BB962C8B-B14F-4D97-AF65-F5344CB8AC3E}">
        <p14:creationId xmlns:p14="http://schemas.microsoft.com/office/powerpoint/2010/main" val="1312460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36</a:t>
            </a:fld>
            <a:endParaRPr lang="en-US"/>
          </a:p>
        </p:txBody>
      </p:sp>
    </p:spTree>
    <p:extLst>
      <p:ext uri="{BB962C8B-B14F-4D97-AF65-F5344CB8AC3E}">
        <p14:creationId xmlns:p14="http://schemas.microsoft.com/office/powerpoint/2010/main" val="2243087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37</a:t>
            </a:fld>
            <a:endParaRPr lang="en-US"/>
          </a:p>
        </p:txBody>
      </p:sp>
    </p:spTree>
    <p:extLst>
      <p:ext uri="{BB962C8B-B14F-4D97-AF65-F5344CB8AC3E}">
        <p14:creationId xmlns:p14="http://schemas.microsoft.com/office/powerpoint/2010/main" val="2143603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38</a:t>
            </a:fld>
            <a:endParaRPr lang="en-US"/>
          </a:p>
        </p:txBody>
      </p:sp>
    </p:spTree>
    <p:extLst>
      <p:ext uri="{BB962C8B-B14F-4D97-AF65-F5344CB8AC3E}">
        <p14:creationId xmlns:p14="http://schemas.microsoft.com/office/powerpoint/2010/main" val="2524869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39</a:t>
            </a:fld>
            <a:endParaRPr lang="en-US"/>
          </a:p>
        </p:txBody>
      </p:sp>
    </p:spTree>
    <p:extLst>
      <p:ext uri="{BB962C8B-B14F-4D97-AF65-F5344CB8AC3E}">
        <p14:creationId xmlns:p14="http://schemas.microsoft.com/office/powerpoint/2010/main" val="324037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a:t>
            </a:fld>
            <a:endParaRPr lang="en-US"/>
          </a:p>
        </p:txBody>
      </p:sp>
    </p:spTree>
    <p:extLst>
      <p:ext uri="{BB962C8B-B14F-4D97-AF65-F5344CB8AC3E}">
        <p14:creationId xmlns:p14="http://schemas.microsoft.com/office/powerpoint/2010/main" val="1037710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40</a:t>
            </a:fld>
            <a:endParaRPr lang="en-US"/>
          </a:p>
        </p:txBody>
      </p:sp>
    </p:spTree>
    <p:extLst>
      <p:ext uri="{BB962C8B-B14F-4D97-AF65-F5344CB8AC3E}">
        <p14:creationId xmlns:p14="http://schemas.microsoft.com/office/powerpoint/2010/main" val="88591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Core Value Flex option allows employers to choose a Core Value reference based pricing plan with the option of switching to a PPO network mid-year — without a change in their monthly payment.</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41</a:t>
            </a:fld>
            <a:endParaRPr lang="en-US"/>
          </a:p>
        </p:txBody>
      </p:sp>
    </p:spTree>
    <p:extLst>
      <p:ext uri="{BB962C8B-B14F-4D97-AF65-F5344CB8AC3E}">
        <p14:creationId xmlns:p14="http://schemas.microsoft.com/office/powerpoint/2010/main" val="668545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Flex option allows employers to choose a Core Value reference based pricing plan with the option of switching to a PPO network mid-year — without a change in their monthly payment</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42</a:t>
            </a:fld>
            <a:endParaRPr lang="en-US"/>
          </a:p>
        </p:txBody>
      </p:sp>
    </p:spTree>
    <p:extLst>
      <p:ext uri="{BB962C8B-B14F-4D97-AF65-F5344CB8AC3E}">
        <p14:creationId xmlns:p14="http://schemas.microsoft.com/office/powerpoint/2010/main" val="2807899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43</a:t>
            </a:fld>
            <a:endParaRPr lang="en-US"/>
          </a:p>
        </p:txBody>
      </p:sp>
    </p:spTree>
    <p:extLst>
      <p:ext uri="{BB962C8B-B14F-4D97-AF65-F5344CB8AC3E}">
        <p14:creationId xmlns:p14="http://schemas.microsoft.com/office/powerpoint/2010/main" val="278707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44</a:t>
            </a:fld>
            <a:endParaRPr lang="en-US"/>
          </a:p>
        </p:txBody>
      </p:sp>
    </p:spTree>
    <p:extLst>
      <p:ext uri="{BB962C8B-B14F-4D97-AF65-F5344CB8AC3E}">
        <p14:creationId xmlns:p14="http://schemas.microsoft.com/office/powerpoint/2010/main" val="971406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Core Value Flex is available in 45 states  -</a:t>
            </a:r>
            <a:r>
              <a:rPr lang="en-US" dirty="0">
                <a:solidFill>
                  <a:srgbClr val="FF0000"/>
                </a:solidFill>
              </a:rPr>
              <a:t> all Core Value states except California and WA.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45</a:t>
            </a:fld>
            <a:endParaRPr lang="en-US"/>
          </a:p>
        </p:txBody>
      </p:sp>
    </p:spTree>
    <p:extLst>
      <p:ext uri="{BB962C8B-B14F-4D97-AF65-F5344CB8AC3E}">
        <p14:creationId xmlns:p14="http://schemas.microsoft.com/office/powerpoint/2010/main" val="1692180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46</a:t>
            </a:fld>
            <a:endParaRPr lang="en-US"/>
          </a:p>
        </p:txBody>
      </p:sp>
    </p:spTree>
    <p:extLst>
      <p:ext uri="{BB962C8B-B14F-4D97-AF65-F5344CB8AC3E}">
        <p14:creationId xmlns:p14="http://schemas.microsoft.com/office/powerpoint/2010/main" val="12211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47</a:t>
            </a:fld>
            <a:endParaRPr lang="en-US"/>
          </a:p>
        </p:txBody>
      </p:sp>
    </p:spTree>
    <p:extLst>
      <p:ext uri="{BB962C8B-B14F-4D97-AF65-F5344CB8AC3E}">
        <p14:creationId xmlns:p14="http://schemas.microsoft.com/office/powerpoint/2010/main" val="2394977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48</a:t>
            </a:fld>
            <a:endParaRPr lang="en-US"/>
          </a:p>
        </p:txBody>
      </p:sp>
    </p:spTree>
    <p:extLst>
      <p:ext uri="{BB962C8B-B14F-4D97-AF65-F5344CB8AC3E}">
        <p14:creationId xmlns:p14="http://schemas.microsoft.com/office/powerpoint/2010/main" val="1428358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PHCS is the largest primary PPO in the nation and offers secured network discounts on PHCS physician claims.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49</a:t>
            </a:fld>
            <a:endParaRPr lang="en-US"/>
          </a:p>
        </p:txBody>
      </p:sp>
    </p:spTree>
    <p:extLst>
      <p:ext uri="{BB962C8B-B14F-4D97-AF65-F5344CB8AC3E}">
        <p14:creationId xmlns:p14="http://schemas.microsoft.com/office/powerpoint/2010/main" val="3576612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a:t>
            </a:fld>
            <a:endParaRPr lang="en-US"/>
          </a:p>
        </p:txBody>
      </p:sp>
    </p:spTree>
    <p:extLst>
      <p:ext uri="{BB962C8B-B14F-4D97-AF65-F5344CB8AC3E}">
        <p14:creationId xmlns:p14="http://schemas.microsoft.com/office/powerpoint/2010/main" val="109699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Prime Health Network is only available in IN, WY, and Dallas, TX.</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50</a:t>
            </a:fld>
            <a:endParaRPr lang="en-US"/>
          </a:p>
        </p:txBody>
      </p:sp>
    </p:spTree>
    <p:extLst>
      <p:ext uri="{BB962C8B-B14F-4D97-AF65-F5344CB8AC3E}">
        <p14:creationId xmlns:p14="http://schemas.microsoft.com/office/powerpoint/2010/main" val="1794859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Prime Health is only available in IN, WY and Dallas, TX</a:t>
            </a:r>
          </a:p>
          <a:p>
            <a:pPr marL="171450" indent="-171450">
              <a:buFont typeface="Arial" panose="020B0604020202020204" pitchFamily="34" charset="0"/>
              <a:buChar char="•"/>
            </a:pPr>
            <a:r>
              <a:rPr lang="en-US" dirty="0"/>
              <a:t>Core Value Access is only available in certain ZIP codes within Southern CA</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51</a:t>
            </a:fld>
            <a:endParaRPr lang="en-US"/>
          </a:p>
        </p:txBody>
      </p:sp>
    </p:spTree>
    <p:extLst>
      <p:ext uri="{BB962C8B-B14F-4D97-AF65-F5344CB8AC3E}">
        <p14:creationId xmlns:p14="http://schemas.microsoft.com/office/powerpoint/2010/main" val="1747762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52</a:t>
            </a:fld>
            <a:endParaRPr lang="en-US"/>
          </a:p>
        </p:txBody>
      </p:sp>
    </p:spTree>
    <p:extLst>
      <p:ext uri="{BB962C8B-B14F-4D97-AF65-F5344CB8AC3E}">
        <p14:creationId xmlns:p14="http://schemas.microsoft.com/office/powerpoint/2010/main" val="990142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Sometimes there is confusion is around “Medicare”, and the false perception that this is a Medicare plan </a:t>
            </a:r>
          </a:p>
          <a:p>
            <a:pPr marL="628650" lvl="1" indent="-171450">
              <a:buFont typeface="Arial" panose="020B0604020202020204" pitchFamily="34" charset="0"/>
              <a:buChar char="•"/>
            </a:pPr>
            <a:r>
              <a:rPr lang="en-US" dirty="0"/>
              <a:t>If the plan is ever questioned by a provider, the member can: </a:t>
            </a:r>
          </a:p>
          <a:p>
            <a:pPr marL="1085850" lvl="2" indent="-171450">
              <a:buFont typeface="Arial" panose="020B0604020202020204" pitchFamily="34" charset="0"/>
              <a:buChar char="•"/>
            </a:pPr>
            <a:r>
              <a:rPr lang="en-US" dirty="0"/>
              <a:t>Direct the provider to call the Member Advocacy Team and the Member Advocacy Team will work with the provider – in many cases this is easily and quickly resolved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53</a:t>
            </a:fld>
            <a:endParaRPr lang="en-US"/>
          </a:p>
        </p:txBody>
      </p:sp>
    </p:spTree>
    <p:extLst>
      <p:ext uri="{BB962C8B-B14F-4D97-AF65-F5344CB8AC3E}">
        <p14:creationId xmlns:p14="http://schemas.microsoft.com/office/powerpoint/2010/main" val="3801047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54</a:t>
            </a:fld>
            <a:endParaRPr lang="en-US"/>
          </a:p>
        </p:txBody>
      </p:sp>
    </p:spTree>
    <p:extLst>
      <p:ext uri="{BB962C8B-B14F-4D97-AF65-F5344CB8AC3E}">
        <p14:creationId xmlns:p14="http://schemas.microsoft.com/office/powerpoint/2010/main" val="3130485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2437-92C3-6841-8AFD-2CF5DA36F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7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56</a:t>
            </a:fld>
            <a:endParaRPr lang="en-US"/>
          </a:p>
        </p:txBody>
      </p:sp>
    </p:spTree>
    <p:extLst>
      <p:ext uri="{BB962C8B-B14F-4D97-AF65-F5344CB8AC3E}">
        <p14:creationId xmlns:p14="http://schemas.microsoft.com/office/powerpoint/2010/main" val="47804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57</a:t>
            </a:fld>
            <a:endParaRPr lang="en-US"/>
          </a:p>
        </p:txBody>
      </p:sp>
    </p:spTree>
    <p:extLst>
      <p:ext uri="{BB962C8B-B14F-4D97-AF65-F5344CB8AC3E}">
        <p14:creationId xmlns:p14="http://schemas.microsoft.com/office/powerpoint/2010/main" val="4128506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the Core Value plan, we help members every step of the way to ensure they know exactly what to do if a balance bill is received.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58</a:t>
            </a:fld>
            <a:endParaRPr lang="en-US"/>
          </a:p>
        </p:txBody>
      </p:sp>
    </p:spTree>
    <p:extLst>
      <p:ext uri="{BB962C8B-B14F-4D97-AF65-F5344CB8AC3E}">
        <p14:creationId xmlns:p14="http://schemas.microsoft.com/office/powerpoint/2010/main" val="2229866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59</a:t>
            </a:fld>
            <a:endParaRPr lang="en-US"/>
          </a:p>
        </p:txBody>
      </p:sp>
    </p:spTree>
    <p:extLst>
      <p:ext uri="{BB962C8B-B14F-4D97-AF65-F5344CB8AC3E}">
        <p14:creationId xmlns:p14="http://schemas.microsoft.com/office/powerpoint/2010/main" val="60144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now offer Core Value in 45 states. Availability varies for Core Value Flex and Core Value Access. More details about this will be coming up further in the presentation.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a:t>
            </a:fld>
            <a:endParaRPr lang="en-US"/>
          </a:p>
        </p:txBody>
      </p:sp>
    </p:spTree>
    <p:extLst>
      <p:ext uri="{BB962C8B-B14F-4D97-AF65-F5344CB8AC3E}">
        <p14:creationId xmlns:p14="http://schemas.microsoft.com/office/powerpoint/2010/main" val="318063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60</a:t>
            </a:fld>
            <a:endParaRPr lang="en-US"/>
          </a:p>
        </p:txBody>
      </p:sp>
    </p:spTree>
    <p:extLst>
      <p:ext uri="{BB962C8B-B14F-4D97-AF65-F5344CB8AC3E}">
        <p14:creationId xmlns:p14="http://schemas.microsoft.com/office/powerpoint/2010/main" val="39428135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61</a:t>
            </a:fld>
            <a:endParaRPr lang="en-US"/>
          </a:p>
        </p:txBody>
      </p:sp>
    </p:spTree>
    <p:extLst>
      <p:ext uri="{BB962C8B-B14F-4D97-AF65-F5344CB8AC3E}">
        <p14:creationId xmlns:p14="http://schemas.microsoft.com/office/powerpoint/2010/main" val="12191760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work with you to ensure you have the tools and training required to be able to sell our Core Value program. </a:t>
            </a:r>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62</a:t>
            </a:fld>
            <a:endParaRPr lang="en-US"/>
          </a:p>
        </p:txBody>
      </p:sp>
    </p:spTree>
    <p:extLst>
      <p:ext uri="{BB962C8B-B14F-4D97-AF65-F5344CB8AC3E}">
        <p14:creationId xmlns:p14="http://schemas.microsoft.com/office/powerpoint/2010/main" val="36708699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63</a:t>
            </a:fld>
            <a:endParaRPr lang="en-US"/>
          </a:p>
        </p:txBody>
      </p:sp>
    </p:spTree>
    <p:extLst>
      <p:ext uri="{BB962C8B-B14F-4D97-AF65-F5344CB8AC3E}">
        <p14:creationId xmlns:p14="http://schemas.microsoft.com/office/powerpoint/2010/main" val="1597444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64</a:t>
            </a:fld>
            <a:endParaRPr lang="en-US"/>
          </a:p>
        </p:txBody>
      </p:sp>
    </p:spTree>
    <p:extLst>
      <p:ext uri="{BB962C8B-B14F-4D97-AF65-F5344CB8AC3E}">
        <p14:creationId xmlns:p14="http://schemas.microsoft.com/office/powerpoint/2010/main" val="9710282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65</a:t>
            </a:fld>
            <a:endParaRPr lang="en-US"/>
          </a:p>
        </p:txBody>
      </p:sp>
    </p:spTree>
    <p:extLst>
      <p:ext uri="{BB962C8B-B14F-4D97-AF65-F5344CB8AC3E}">
        <p14:creationId xmlns:p14="http://schemas.microsoft.com/office/powerpoint/2010/main" val="2850813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66</a:t>
            </a:fld>
            <a:endParaRPr lang="en-US"/>
          </a:p>
        </p:txBody>
      </p:sp>
    </p:spTree>
    <p:extLst>
      <p:ext uri="{BB962C8B-B14F-4D97-AF65-F5344CB8AC3E}">
        <p14:creationId xmlns:p14="http://schemas.microsoft.com/office/powerpoint/2010/main" val="2229481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67</a:t>
            </a:fld>
            <a:endParaRPr lang="en-US"/>
          </a:p>
        </p:txBody>
      </p:sp>
    </p:spTree>
    <p:extLst>
      <p:ext uri="{BB962C8B-B14F-4D97-AF65-F5344CB8AC3E}">
        <p14:creationId xmlns:p14="http://schemas.microsoft.com/office/powerpoint/2010/main" val="297386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68</a:t>
            </a:fld>
            <a:endParaRPr lang="en-US"/>
          </a:p>
        </p:txBody>
      </p:sp>
    </p:spTree>
    <p:extLst>
      <p:ext uri="{BB962C8B-B14F-4D97-AF65-F5344CB8AC3E}">
        <p14:creationId xmlns:p14="http://schemas.microsoft.com/office/powerpoint/2010/main" val="2625962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69</a:t>
            </a:fld>
            <a:endParaRPr lang="en-US"/>
          </a:p>
        </p:txBody>
      </p:sp>
    </p:spTree>
    <p:extLst>
      <p:ext uri="{BB962C8B-B14F-4D97-AF65-F5344CB8AC3E}">
        <p14:creationId xmlns:p14="http://schemas.microsoft.com/office/powerpoint/2010/main" val="385148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7</a:t>
            </a:fld>
            <a:endParaRPr lang="en-US"/>
          </a:p>
        </p:txBody>
      </p:sp>
    </p:spTree>
    <p:extLst>
      <p:ext uri="{BB962C8B-B14F-4D97-AF65-F5344CB8AC3E}">
        <p14:creationId xmlns:p14="http://schemas.microsoft.com/office/powerpoint/2010/main" val="2409329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70</a:t>
            </a:fld>
            <a:endParaRPr lang="en-US"/>
          </a:p>
        </p:txBody>
      </p:sp>
    </p:spTree>
    <p:extLst>
      <p:ext uri="{BB962C8B-B14F-4D97-AF65-F5344CB8AC3E}">
        <p14:creationId xmlns:p14="http://schemas.microsoft.com/office/powerpoint/2010/main" val="3182376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71</a:t>
            </a:fld>
            <a:endParaRPr lang="en-US"/>
          </a:p>
        </p:txBody>
      </p:sp>
    </p:spTree>
    <p:extLst>
      <p:ext uri="{BB962C8B-B14F-4D97-AF65-F5344CB8AC3E}">
        <p14:creationId xmlns:p14="http://schemas.microsoft.com/office/powerpoint/2010/main" val="18182929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72</a:t>
            </a:fld>
            <a:endParaRPr lang="en-US"/>
          </a:p>
        </p:txBody>
      </p:sp>
    </p:spTree>
    <p:extLst>
      <p:ext uri="{BB962C8B-B14F-4D97-AF65-F5344CB8AC3E}">
        <p14:creationId xmlns:p14="http://schemas.microsoft.com/office/powerpoint/2010/main" val="3039940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73</a:t>
            </a:fld>
            <a:endParaRPr lang="en-US"/>
          </a:p>
        </p:txBody>
      </p:sp>
    </p:spTree>
    <p:extLst>
      <p:ext uri="{BB962C8B-B14F-4D97-AF65-F5344CB8AC3E}">
        <p14:creationId xmlns:p14="http://schemas.microsoft.com/office/powerpoint/2010/main" val="106366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8</a:t>
            </a:fld>
            <a:endParaRPr lang="en-US"/>
          </a:p>
        </p:txBody>
      </p:sp>
    </p:spTree>
    <p:extLst>
      <p:ext uri="{BB962C8B-B14F-4D97-AF65-F5344CB8AC3E}">
        <p14:creationId xmlns:p14="http://schemas.microsoft.com/office/powerpoint/2010/main" val="146241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Core Value, the plan reimburses the same amount — no matter which health care provider members choose. </a:t>
            </a:r>
          </a:p>
          <a:p>
            <a:pPr marL="171450" indent="-171450">
              <a:buFont typeface="Arial" panose="020B0604020202020204" pitchFamily="34" charset="0"/>
              <a:buChar char="•"/>
            </a:pPr>
            <a:r>
              <a:rPr lang="en-US" i="1" dirty="0"/>
              <a:t>The following services still rely on the use of network providers: </a:t>
            </a:r>
          </a:p>
          <a:p>
            <a:pPr marL="628650" lvl="1" indent="-171450">
              <a:buFont typeface="Arial" panose="020B0604020202020204" pitchFamily="34" charset="0"/>
              <a:buChar char="•"/>
            </a:pPr>
            <a:r>
              <a:rPr lang="en-US" dirty="0"/>
              <a:t>Pharmacy Benefits: Members must use the Cigna PBM Network — a network providing access to over 68,000 retail pharmacies. </a:t>
            </a:r>
          </a:p>
          <a:p>
            <a:pPr marL="628650" lvl="1" indent="-171450">
              <a:buFont typeface="Arial" panose="020B0604020202020204" pitchFamily="34" charset="0"/>
              <a:buChar char="•"/>
            </a:pPr>
            <a:r>
              <a:rPr lang="en-US" dirty="0"/>
              <a:t>Transplants: This plan uses a list of nationally recognized designated providers.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7B82437-92C3-6841-8AFD-2CF5DA36FD54}" type="slidenum">
              <a:rPr lang="en-US" smtClean="0"/>
              <a:pPr>
                <a:defRPr/>
              </a:pPr>
              <a:t>9</a:t>
            </a:fld>
            <a:endParaRPr lang="en-US"/>
          </a:p>
        </p:txBody>
      </p:sp>
    </p:spTree>
    <p:extLst>
      <p:ext uri="{BB962C8B-B14F-4D97-AF65-F5344CB8AC3E}">
        <p14:creationId xmlns:p14="http://schemas.microsoft.com/office/powerpoint/2010/main" val="68618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cap="none" baseline="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2" name="Picture 11">
            <a:extLst>
              <a:ext uri="{FF2B5EF4-FFF2-40B4-BE49-F238E27FC236}">
                <a16:creationId xmlns:a16="http://schemas.microsoft.com/office/drawing/2014/main" id="{ED2BF841-2C6E-442D-82E3-AE8778B096FF}"/>
              </a:ext>
            </a:extLst>
          </p:cNvPr>
          <p:cNvPicPr>
            <a:picLocks noChangeAspect="1"/>
          </p:cNvPicPr>
          <p:nvPr userDrawn="1"/>
        </p:nvPicPr>
        <p:blipFill>
          <a:blip r:embed="rId4"/>
          <a:stretch>
            <a:fillRect/>
          </a:stretch>
        </p:blipFill>
        <p:spPr>
          <a:xfrm>
            <a:off x="11206072" y="6375269"/>
            <a:ext cx="796196" cy="297814"/>
          </a:xfrm>
          <a:prstGeom prst="rect">
            <a:avLst/>
          </a:prstGeom>
        </p:spPr>
      </p:pic>
      <p:grpSp>
        <p:nvGrpSpPr>
          <p:cNvPr id="15" name="Group 14">
            <a:extLst>
              <a:ext uri="{FF2B5EF4-FFF2-40B4-BE49-F238E27FC236}">
                <a16:creationId xmlns:a16="http://schemas.microsoft.com/office/drawing/2014/main" id="{94A6B3BE-A671-41FB-A578-1EE70912780F}"/>
              </a:ext>
            </a:extLst>
          </p:cNvPr>
          <p:cNvGrpSpPr/>
          <p:nvPr userDrawn="1"/>
        </p:nvGrpSpPr>
        <p:grpSpPr>
          <a:xfrm>
            <a:off x="2713694" y="4930385"/>
            <a:ext cx="6577790" cy="1742698"/>
            <a:chOff x="2713694" y="4729321"/>
            <a:chExt cx="8204064" cy="1742698"/>
          </a:xfrm>
        </p:grpSpPr>
        <p:sp>
          <p:nvSpPr>
            <p:cNvPr id="16" name="Rectangle 15">
              <a:extLst>
                <a:ext uri="{FF2B5EF4-FFF2-40B4-BE49-F238E27FC236}">
                  <a16:creationId xmlns:a16="http://schemas.microsoft.com/office/drawing/2014/main" id="{4C558459-3D7A-47F8-99E0-EA3127B902A8}"/>
                </a:ext>
              </a:extLst>
            </p:cNvPr>
            <p:cNvSpPr/>
            <p:nvPr userDrawn="1"/>
          </p:nvSpPr>
          <p:spPr>
            <a:xfrm>
              <a:off x="2713694" y="5148580"/>
              <a:ext cx="8204064" cy="1323439"/>
            </a:xfrm>
            <a:prstGeom prst="rect">
              <a:avLst/>
            </a:prstGeom>
          </p:spPr>
          <p:txBody>
            <a:bodyPr wrap="square">
              <a:spAutoFit/>
            </a:bodyPr>
            <a:lstStyle/>
            <a:p>
              <a:r>
                <a:rPr lang="en-US" sz="1000" dirty="0">
                  <a:solidFill>
                    <a:srgbClr val="FFFFFF"/>
                  </a:solidFill>
                  <a:latin typeface="Allstate Sans W" panose="02000603000000020004" pitchFamily="2" charset="0"/>
                </a:rPr>
                <a:t>The Allstate Benefits Self-Funded Program provides tools for employers owning small to mid-sized businesses to establish a self-funded health benefit plan for their employees. The benefit plan is established by the employer and is not an insurance product. For employers in the Allstate Benefits Self-Funded Program, stop-loss insurance is underwritten by: </a:t>
              </a:r>
              <a:r>
                <a:rPr lang="en-US" sz="1000" dirty="0" err="1">
                  <a:solidFill>
                    <a:srgbClr val="FFFFFF"/>
                  </a:solidFill>
                  <a:latin typeface="Allstate Sans W" panose="02000603000000020004" pitchFamily="2" charset="0"/>
                </a:rPr>
                <a:t>Integon</a:t>
              </a:r>
              <a:r>
                <a:rPr lang="en-US" sz="1000" dirty="0">
                  <a:solidFill>
                    <a:srgbClr val="FFFFFF"/>
                  </a:solidFill>
                  <a:latin typeface="Allstate Sans W" panose="02000603000000020004" pitchFamily="2" charset="0"/>
                </a:rPr>
                <a:t> National Insurance Company in CT, NY and VT; </a:t>
              </a:r>
              <a:r>
                <a:rPr lang="en-US" sz="1000" dirty="0" err="1">
                  <a:solidFill>
                    <a:srgbClr val="FFFFFF"/>
                  </a:solidFill>
                  <a:latin typeface="Allstate Sans W" panose="02000603000000020004" pitchFamily="2" charset="0"/>
                </a:rPr>
                <a:t>Integon</a:t>
              </a:r>
              <a:r>
                <a:rPr lang="en-US" sz="1000" dirty="0">
                  <a:solidFill>
                    <a:srgbClr val="FFFFFF"/>
                  </a:solidFill>
                  <a:latin typeface="Allstate Sans W" panose="02000603000000020004" pitchFamily="2" charset="0"/>
                </a:rPr>
                <a:t> Indemnity Corporation in FL; and National Health Insurance Company in all other states where offered. </a:t>
              </a:r>
            </a:p>
            <a:p>
              <a:endParaRPr lang="en-US" sz="1000" dirty="0">
                <a:solidFill>
                  <a:srgbClr val="FFFFFF"/>
                </a:solidFill>
                <a:latin typeface="Allstate Sans W" panose="02000603000000020004" pitchFamily="2" charset="0"/>
              </a:endParaRPr>
            </a:p>
            <a:p>
              <a:r>
                <a:rPr lang="en-US" sz="1000" dirty="0">
                  <a:solidFill>
                    <a:srgbClr val="FFFFFF"/>
                  </a:solidFill>
                  <a:latin typeface="Allstate Sans W" panose="02000603000000020004" pitchFamily="2" charset="0"/>
                </a:rPr>
                <a:t>ABGH_1071 (Rev. 08/2021) © 2021 Allstate Insurance Company. www.allstate.com or allstatebenefits.com. </a:t>
              </a:r>
            </a:p>
          </p:txBody>
        </p:sp>
        <p:sp>
          <p:nvSpPr>
            <p:cNvPr id="17" name="TextBox 16">
              <a:extLst>
                <a:ext uri="{FF2B5EF4-FFF2-40B4-BE49-F238E27FC236}">
                  <a16:creationId xmlns:a16="http://schemas.microsoft.com/office/drawing/2014/main" id="{E60B921C-438B-4356-9B49-29ECB2876FED}"/>
                </a:ext>
              </a:extLst>
            </p:cNvPr>
            <p:cNvSpPr txBox="1"/>
            <p:nvPr userDrawn="1"/>
          </p:nvSpPr>
          <p:spPr>
            <a:xfrm>
              <a:off x="2713694" y="4729321"/>
              <a:ext cx="5906259" cy="307777"/>
            </a:xfrm>
            <a:prstGeom prst="rect">
              <a:avLst/>
            </a:prstGeom>
            <a:noFill/>
          </p:spPr>
          <p:txBody>
            <a:bodyPr wrap="square" rtlCol="0">
              <a:spAutoFit/>
            </a:bodyPr>
            <a:lstStyle/>
            <a:p>
              <a:r>
                <a:rPr lang="en-US" sz="1400" dirty="0">
                  <a:solidFill>
                    <a:srgbClr val="FFFFFF"/>
                  </a:solidFill>
                  <a:latin typeface="Allstate Sans W" panose="02000603000000020004" pitchFamily="2" charset="0"/>
                </a:rPr>
                <a:t>For agent use only. Not for distribution to consumers.</a:t>
              </a:r>
            </a:p>
          </p:txBody>
        </p:sp>
      </p:grpSp>
      <p:sp>
        <p:nvSpPr>
          <p:cNvPr id="18" name="Text Placeholder 8">
            <a:extLst>
              <a:ext uri="{FF2B5EF4-FFF2-40B4-BE49-F238E27FC236}">
                <a16:creationId xmlns:a16="http://schemas.microsoft.com/office/drawing/2014/main" id="{EB7A78EF-BC70-47F0-8B1B-5CCA278442BE}"/>
              </a:ext>
            </a:extLst>
          </p:cNvPr>
          <p:cNvSpPr>
            <a:spLocks noGrp="1"/>
          </p:cNvSpPr>
          <p:nvPr>
            <p:ph type="body" sz="quarter" idx="14" hasCustomPrompt="1"/>
          </p:nvPr>
        </p:nvSpPr>
        <p:spPr>
          <a:xfrm>
            <a:off x="2733972" y="370706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0" name="Picture 9">
            <a:extLst>
              <a:ext uri="{FF2B5EF4-FFF2-40B4-BE49-F238E27FC236}">
                <a16:creationId xmlns:a16="http://schemas.microsoft.com/office/drawing/2014/main" id="{86806B37-188D-4159-8E90-D21CC2F8A960}"/>
              </a:ext>
            </a:extLst>
          </p:cNvPr>
          <p:cNvPicPr>
            <a:picLocks noChangeAspect="1"/>
          </p:cNvPicPr>
          <p:nvPr userDrawn="1"/>
        </p:nvPicPr>
        <p:blipFill rotWithShape="1">
          <a:blip r:embed="rId5"/>
          <a:srcRect l="42156" r="42145" b="59737"/>
          <a:stretch/>
        </p:blipFill>
        <p:spPr>
          <a:xfrm>
            <a:off x="-6350" y="184917"/>
            <a:ext cx="2239963" cy="4443264"/>
          </a:xfrm>
          <a:prstGeom prst="rect">
            <a:avLst/>
          </a:prstGeom>
        </p:spPr>
      </p:pic>
    </p:spTree>
    <p:extLst>
      <p:ext uri="{BB962C8B-B14F-4D97-AF65-F5344CB8AC3E}">
        <p14:creationId xmlns:p14="http://schemas.microsoft.com/office/powerpoint/2010/main" val="2000039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432738-04C3-49F7-AE3B-5867DF46DD27}"/>
              </a:ext>
            </a:extLst>
          </p:cNvPr>
          <p:cNvGrpSpPr/>
          <p:nvPr userDrawn="1"/>
        </p:nvGrpSpPr>
        <p:grpSpPr>
          <a:xfrm>
            <a:off x="-6350" y="0"/>
            <a:ext cx="2239963" cy="6858000"/>
            <a:chOff x="-6350" y="0"/>
            <a:chExt cx="2239963" cy="6858000"/>
          </a:xfrm>
        </p:grpSpPr>
        <p:sp>
          <p:nvSpPr>
            <p:cNvPr id="14" name="Rectangle 13">
              <a:extLst>
                <a:ext uri="{FF2B5EF4-FFF2-40B4-BE49-F238E27FC236}">
                  <a16:creationId xmlns:a16="http://schemas.microsoft.com/office/drawing/2014/main" id="{7381EB07-B715-4136-BAF0-D798E0966CAB}"/>
                </a:ext>
              </a:extLst>
            </p:cNvPr>
            <p:cNvSpPr/>
            <p:nvPr userDrawn="1"/>
          </p:nvSpPr>
          <p:spPr>
            <a:xfrm>
              <a:off x="-6350" y="0"/>
              <a:ext cx="2239963" cy="6858000"/>
            </a:xfrm>
            <a:prstGeom prst="rect">
              <a:avLst/>
            </a:prstGeom>
            <a:solidFill>
              <a:srgbClr val="ED7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8">
              <a:extLst>
                <a:ext uri="{FF2B5EF4-FFF2-40B4-BE49-F238E27FC236}">
                  <a16:creationId xmlns:a16="http://schemas.microsoft.com/office/drawing/2014/main" id="{F6D0FCDF-6EF4-49CE-ADC0-4ED5297613F5}"/>
                </a:ext>
              </a:extLst>
            </p:cNvPr>
            <p:cNvPicPr>
              <a:picLocks noChangeAspect="1" noChangeArrowheads="1"/>
            </p:cNvPicPr>
            <p:nvPr userDrawn="1"/>
          </p:nvPicPr>
          <p:blipFill>
            <a:blip r:embed="rId2"/>
            <a:srcRect/>
            <a:stretch/>
          </p:blipFill>
          <p:spPr bwMode="auto">
            <a:xfrm>
              <a:off x="439440" y="579467"/>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D2EE4DA2-4FE7-4A39-A55C-F3748FBF4A25}"/>
                </a:ext>
              </a:extLst>
            </p:cNvPr>
            <p:cNvPicPr>
              <a:picLocks noChangeAspect="1"/>
            </p:cNvPicPr>
            <p:nvPr userDrawn="1"/>
          </p:nvPicPr>
          <p:blipFill rotWithShape="1">
            <a:blip r:embed="rId3"/>
            <a:srcRect l="41663" r="41651" b="58308"/>
            <a:stretch/>
          </p:blipFill>
          <p:spPr>
            <a:xfrm flipV="1">
              <a:off x="-6350" y="2057400"/>
              <a:ext cx="2239963" cy="4328496"/>
            </a:xfrm>
            <a:prstGeom prst="rect">
              <a:avLst/>
            </a:prstGeom>
          </p:spPr>
        </p:pic>
      </p:gr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13" name="Picture 12">
            <a:extLst>
              <a:ext uri="{FF2B5EF4-FFF2-40B4-BE49-F238E27FC236}">
                <a16:creationId xmlns:a16="http://schemas.microsoft.com/office/drawing/2014/main" id="{FFA6A5BE-FCC9-4242-90E6-79BA31E5A568}"/>
              </a:ext>
            </a:extLst>
          </p:cNvPr>
          <p:cNvPicPr>
            <a:picLocks noChangeAspect="1"/>
          </p:cNvPicPr>
          <p:nvPr userDrawn="1"/>
        </p:nvPicPr>
        <p:blipFill>
          <a:blip r:embed="rId4"/>
          <a:stretch>
            <a:fillRect/>
          </a:stretch>
        </p:blipFill>
        <p:spPr>
          <a:xfrm>
            <a:off x="11206072" y="6375269"/>
            <a:ext cx="796196" cy="297814"/>
          </a:xfrm>
          <a:prstGeom prst="rect">
            <a:avLst/>
          </a:prstGeom>
        </p:spPr>
      </p:pic>
      <p:sp>
        <p:nvSpPr>
          <p:cNvPr id="20" name="Text Placeholder 18">
            <a:extLst>
              <a:ext uri="{FF2B5EF4-FFF2-40B4-BE49-F238E27FC236}">
                <a16:creationId xmlns:a16="http://schemas.microsoft.com/office/drawing/2014/main" id="{CE6D1DF2-BD09-4C6E-8975-BABB4B9AC81C}"/>
              </a:ext>
            </a:extLst>
          </p:cNvPr>
          <p:cNvSpPr>
            <a:spLocks noGrp="1"/>
          </p:cNvSpPr>
          <p:nvPr>
            <p:ph type="body" sz="quarter" idx="11" hasCustomPrompt="1"/>
          </p:nvPr>
        </p:nvSpPr>
        <p:spPr>
          <a:xfrm>
            <a:off x="2794000" y="2879016"/>
            <a:ext cx="8822317" cy="3382499"/>
          </a:xfrm>
        </p:spPr>
        <p:txBody>
          <a:bodyPr>
            <a:noAutofit/>
          </a:bodyPr>
          <a:lstStyle>
            <a:lvl1pPr marL="0" indent="0">
              <a:buFontTx/>
              <a:buNone/>
              <a:defRPr sz="3200" b="0">
                <a:solidFill>
                  <a:srgbClr val="FC9983"/>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21" name="Text Placeholder 15">
            <a:extLst>
              <a:ext uri="{FF2B5EF4-FFF2-40B4-BE49-F238E27FC236}">
                <a16:creationId xmlns:a16="http://schemas.microsoft.com/office/drawing/2014/main" id="{E424A1C0-4C31-4F84-93EA-AE1D0199ACA9}"/>
              </a:ext>
            </a:extLst>
          </p:cNvPr>
          <p:cNvSpPr>
            <a:spLocks noGrp="1"/>
          </p:cNvSpPr>
          <p:nvPr>
            <p:ph type="body" sz="quarter" idx="10" hasCustomPrompt="1"/>
          </p:nvPr>
        </p:nvSpPr>
        <p:spPr>
          <a:xfrm>
            <a:off x="2794000" y="767070"/>
            <a:ext cx="8822316" cy="2005394"/>
          </a:xfrm>
        </p:spPr>
        <p:txBody>
          <a:bodyPr anchor="b">
            <a:noAutofit/>
          </a:bodyPr>
          <a:lstStyle>
            <a:lvl1pPr marL="0" indent="0">
              <a:buFontTx/>
              <a:buNone/>
              <a:defRPr sz="4800" b="1" cap="all" baseline="0">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Tree>
    <p:extLst>
      <p:ext uri="{BB962C8B-B14F-4D97-AF65-F5344CB8AC3E}">
        <p14:creationId xmlns:p14="http://schemas.microsoft.com/office/powerpoint/2010/main" val="1671543038"/>
      </p:ext>
    </p:extLst>
  </p:cSld>
  <p:clrMapOvr>
    <a:masterClrMapping/>
  </p:clrMapOvr>
  <p:extLst>
    <p:ext uri="{DCECCB84-F9BA-43D5-87BE-67443E8EF086}">
      <p15:sldGuideLst xmlns:p15="http://schemas.microsoft.com/office/powerpoint/2012/main">
        <p15:guide id="1" orient="horz" pos="1433"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1F95B5F6-A82F-443A-8A91-17C565E305BF}"/>
              </a:ext>
            </a:extLst>
          </p:cNvPr>
          <p:cNvPicPr>
            <a:picLocks noChangeAspect="1"/>
          </p:cNvPicPr>
          <p:nvPr userDrawn="1"/>
        </p:nvPicPr>
        <p:blipFill>
          <a:blip r:embed="rId2"/>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617332420"/>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2048256"/>
            <a:ext cx="10544175" cy="4029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lvl1pPr>
              <a:defRPr>
                <a:solidFill>
                  <a:schemeClr val="accent3"/>
                </a:solidFill>
              </a:defRPr>
            </a:lvl1pPr>
          </a:lstStyle>
          <a:p>
            <a:r>
              <a:rPr lang="en-US"/>
              <a:t>Click to edit Master title style</a:t>
            </a:r>
          </a:p>
        </p:txBody>
      </p:sp>
      <p:sp>
        <p:nvSpPr>
          <p:cNvPr id="9" name="Rectangle 8">
            <a:extLst>
              <a:ext uri="{FF2B5EF4-FFF2-40B4-BE49-F238E27FC236}">
                <a16:creationId xmlns:a16="http://schemas.microsoft.com/office/drawing/2014/main" id="{8662FF38-F27A-46D1-A26D-CB57A2FD065B}"/>
              </a:ext>
            </a:extLst>
          </p:cNvPr>
          <p:cNvSpPr/>
          <p:nvPr userDrawn="1"/>
        </p:nvSpPr>
        <p:spPr>
          <a:xfrm>
            <a:off x="0" y="0"/>
            <a:ext cx="733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sp>
        <p:nvSpPr>
          <p:cNvPr id="10" name="Rectangle 9">
            <a:extLst>
              <a:ext uri="{FF2B5EF4-FFF2-40B4-BE49-F238E27FC236}">
                <a16:creationId xmlns:a16="http://schemas.microsoft.com/office/drawing/2014/main" id="{8CD05AA3-40EA-4318-B4B0-FA72DDEE4CE3}"/>
              </a:ext>
            </a:extLst>
          </p:cNvPr>
          <p:cNvSpPr/>
          <p:nvPr userDrawn="1"/>
        </p:nvSpPr>
        <p:spPr>
          <a:xfrm>
            <a:off x="0" y="-1499"/>
            <a:ext cx="733425" cy="13271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1" name="Picture 8">
            <a:extLst>
              <a:ext uri="{FF2B5EF4-FFF2-40B4-BE49-F238E27FC236}">
                <a16:creationId xmlns:a16="http://schemas.microsoft.com/office/drawing/2014/main" id="{6BBE2D4E-131F-4B6B-A696-810E57823A91}"/>
              </a:ext>
            </a:extLst>
          </p:cNvPr>
          <p:cNvPicPr>
            <a:picLocks noChangeAspect="1" noChangeArrowheads="1"/>
          </p:cNvPicPr>
          <p:nvPr userDrawn="1"/>
        </p:nvPicPr>
        <p:blipFill>
          <a:blip r:embed="rId2"/>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9F8A612-9E92-4187-99A2-4AA3EF48D99E}"/>
              </a:ext>
            </a:extLst>
          </p:cNvPr>
          <p:cNvPicPr>
            <a:picLocks noChangeAspect="1"/>
          </p:cNvPicPr>
          <p:nvPr userDrawn="1"/>
        </p:nvPicPr>
        <p:blipFill rotWithShape="1">
          <a:blip r:embed="rId3"/>
          <a:srcRect l="45580" t="54217" r="45541"/>
          <a:stretch/>
        </p:blipFill>
        <p:spPr>
          <a:xfrm>
            <a:off x="0" y="1325652"/>
            <a:ext cx="733425" cy="2924937"/>
          </a:xfrm>
          <a:prstGeom prst="rect">
            <a:avLst/>
          </a:prstGeom>
        </p:spPr>
      </p:pic>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
        <p:nvSpPr>
          <p:cNvPr id="13" name="Text Placeholder 3">
            <a:extLst>
              <a:ext uri="{FF2B5EF4-FFF2-40B4-BE49-F238E27FC236}">
                <a16:creationId xmlns:a16="http://schemas.microsoft.com/office/drawing/2014/main" id="{3ED46B8E-D552-4375-92DB-7FC641C48607}"/>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217208155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8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2048256"/>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2048256"/>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CAC8BA27-007E-49D9-9D30-651AEEBCC9CA}"/>
              </a:ext>
            </a:extLst>
          </p:cNvPr>
          <p:cNvSpPr>
            <a:spLocks noGrp="1"/>
          </p:cNvSpPr>
          <p:nvPr>
            <p:ph type="body" sz="quarter" idx="20"/>
          </p:nvPr>
        </p:nvSpPr>
        <p:spPr>
          <a:xfrm>
            <a:off x="1060450" y="1325563"/>
            <a:ext cx="10544175" cy="463908"/>
          </a:xfrm>
        </p:spPr>
        <p:txBody>
          <a:bodyPr/>
          <a:lstStyle>
            <a:lvl1pPr marL="0" indent="0">
              <a:buNone/>
              <a:defRPr sz="2400" b="0" cap="all" baseline="0">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1702131702"/>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8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chor="ctr">
            <a:noAutofit/>
          </a:bodyPr>
          <a:lstStyle>
            <a:lvl1pPr marL="0" indent="0">
              <a:buNone/>
              <a:defRPr sz="2400" b="0" cap="all" baseline="0">
                <a:solidFill>
                  <a:schemeClr val="accent4"/>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chor="ctr">
            <a:noAutofit/>
          </a:bodyPr>
          <a:lstStyle>
            <a:lvl1pPr marL="0" indent="0">
              <a:buNone/>
              <a:defRPr sz="2400" b="0" cap="all" baseline="0">
                <a:solidFill>
                  <a:schemeClr val="accent4"/>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9408753"/>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8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96992AC3-AFF4-4939-946D-9219BFDCF2C1}"/>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chemeClr val="accent4"/>
                </a:solidFill>
              </a:defRPr>
            </a:lvl1pPr>
          </a:lstStyle>
          <a:p>
            <a:pPr lvl="0"/>
            <a:r>
              <a:rPr lang="en-US" dirty="0"/>
              <a:t>Edit Master text styles</a:t>
            </a:r>
          </a:p>
        </p:txBody>
      </p:sp>
    </p:spTree>
    <p:extLst>
      <p:ext uri="{BB962C8B-B14F-4D97-AF65-F5344CB8AC3E}">
        <p14:creationId xmlns:p14="http://schemas.microsoft.com/office/powerpoint/2010/main" val="2155148932"/>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3528153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AD025B34-24AB-47DE-AA35-B6CF50CC44B3}"/>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390409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0C787F-CF2E-481E-B85A-110CB9C35212}"/>
              </a:ext>
            </a:extLst>
          </p:cNvPr>
          <p:cNvGrpSpPr/>
          <p:nvPr userDrawn="1"/>
        </p:nvGrpSpPr>
        <p:grpSpPr>
          <a:xfrm>
            <a:off x="-6350" y="0"/>
            <a:ext cx="2239963" cy="6858000"/>
            <a:chOff x="-6350" y="0"/>
            <a:chExt cx="2239963" cy="6858000"/>
          </a:xfrm>
        </p:grpSpPr>
        <p:sp>
          <p:nvSpPr>
            <p:cNvPr id="8" name="Rectangle 7">
              <a:extLst>
                <a:ext uri="{FF2B5EF4-FFF2-40B4-BE49-F238E27FC236}">
                  <a16:creationId xmlns:a16="http://schemas.microsoft.com/office/drawing/2014/main" id="{93EB7BDA-4106-4C18-9543-597C8CF8B57D}"/>
                </a:ext>
              </a:extLst>
            </p:cNvPr>
            <p:cNvSpPr/>
            <p:nvPr userDrawn="1"/>
          </p:nvSpPr>
          <p:spPr>
            <a:xfrm>
              <a:off x="-6350" y="0"/>
              <a:ext cx="2239963" cy="6858000"/>
            </a:xfrm>
            <a:prstGeom prst="rect">
              <a:avLst/>
            </a:prstGeom>
            <a:solidFill>
              <a:srgbClr val="00C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B29E6E9D-69A0-42F0-A944-2212BF0D8D10}"/>
                </a:ext>
              </a:extLst>
            </p:cNvPr>
            <p:cNvPicPr>
              <a:picLocks noChangeAspect="1" noChangeArrowheads="1"/>
            </p:cNvPicPr>
            <p:nvPr userDrawn="1"/>
          </p:nvPicPr>
          <p:blipFill>
            <a:blip r:embed="rId2"/>
            <a:srcRect/>
            <a:stretch/>
          </p:blipFill>
          <p:spPr bwMode="auto">
            <a:xfrm>
              <a:off x="439440" y="579467"/>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6E8112C-9AD8-4021-9A14-DDF90F765E0A}"/>
                </a:ext>
              </a:extLst>
            </p:cNvPr>
            <p:cNvPicPr>
              <a:picLocks noChangeAspect="1"/>
            </p:cNvPicPr>
            <p:nvPr userDrawn="1"/>
          </p:nvPicPr>
          <p:blipFill rotWithShape="1">
            <a:blip r:embed="rId3"/>
            <a:srcRect l="41663" r="41651" b="58308"/>
            <a:stretch/>
          </p:blipFill>
          <p:spPr>
            <a:xfrm flipV="1">
              <a:off x="-6350" y="2057400"/>
              <a:ext cx="2239963" cy="4328496"/>
            </a:xfrm>
            <a:prstGeom prst="rect">
              <a:avLst/>
            </a:prstGeom>
          </p:spPr>
        </p:pic>
      </p:gr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2231930"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F8BA0AC9-1B2E-44C2-9CCF-75FD8152DDEB}"/>
              </a:ext>
            </a:extLst>
          </p:cNvPr>
          <p:cNvPicPr>
            <a:picLocks noChangeAspect="1"/>
          </p:cNvPicPr>
          <p:nvPr userDrawn="1"/>
        </p:nvPicPr>
        <p:blipFill>
          <a:blip r:embed="rId4"/>
          <a:stretch>
            <a:fillRect/>
          </a:stretch>
        </p:blipFill>
        <p:spPr>
          <a:xfrm>
            <a:off x="11206072" y="6375269"/>
            <a:ext cx="796196" cy="297814"/>
          </a:xfrm>
          <a:prstGeom prst="rect">
            <a:avLst/>
          </a:prstGeom>
        </p:spPr>
      </p:pic>
      <p:sp>
        <p:nvSpPr>
          <p:cNvPr id="12" name="Text Placeholder 18">
            <a:extLst>
              <a:ext uri="{FF2B5EF4-FFF2-40B4-BE49-F238E27FC236}">
                <a16:creationId xmlns:a16="http://schemas.microsoft.com/office/drawing/2014/main" id="{57C57BE5-0EA3-4AE0-85BD-2FF66ACA2E4F}"/>
              </a:ext>
            </a:extLst>
          </p:cNvPr>
          <p:cNvSpPr>
            <a:spLocks noGrp="1"/>
          </p:cNvSpPr>
          <p:nvPr>
            <p:ph type="body" sz="quarter" idx="11" hasCustomPrompt="1"/>
          </p:nvPr>
        </p:nvSpPr>
        <p:spPr>
          <a:xfrm>
            <a:off x="2794000" y="2879016"/>
            <a:ext cx="8822317" cy="3382499"/>
          </a:xfrm>
        </p:spPr>
        <p:txBody>
          <a:bodyPr>
            <a:noAutofit/>
          </a:bodyPr>
          <a:lstStyle>
            <a:lvl1pPr marL="0" indent="0">
              <a:buFontTx/>
              <a:buNone/>
              <a:defRPr sz="3200" b="0">
                <a:solidFill>
                  <a:srgbClr val="18E09A"/>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3" name="Text Placeholder 15">
            <a:extLst>
              <a:ext uri="{FF2B5EF4-FFF2-40B4-BE49-F238E27FC236}">
                <a16:creationId xmlns:a16="http://schemas.microsoft.com/office/drawing/2014/main" id="{64067DFF-1A52-494F-A154-D86968EDFF7B}"/>
              </a:ext>
            </a:extLst>
          </p:cNvPr>
          <p:cNvSpPr>
            <a:spLocks noGrp="1"/>
          </p:cNvSpPr>
          <p:nvPr>
            <p:ph type="body" sz="quarter" idx="10" hasCustomPrompt="1"/>
          </p:nvPr>
        </p:nvSpPr>
        <p:spPr>
          <a:xfrm>
            <a:off x="2794000" y="767070"/>
            <a:ext cx="8822316" cy="2005394"/>
          </a:xfrm>
        </p:spPr>
        <p:txBody>
          <a:bodyPr anchor="b">
            <a:noAutofit/>
          </a:bodyPr>
          <a:lstStyle>
            <a:lvl1pPr marL="0" indent="0">
              <a:buFontTx/>
              <a:buNone/>
              <a:defRPr sz="4800" b="1" cap="all" baseline="0">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Tree>
    <p:extLst>
      <p:ext uri="{BB962C8B-B14F-4D97-AF65-F5344CB8AC3E}">
        <p14:creationId xmlns:p14="http://schemas.microsoft.com/office/powerpoint/2010/main" val="1931416474"/>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F8BA0AC9-1B2E-44C2-9CCF-75FD8152DDEB}"/>
              </a:ext>
            </a:extLst>
          </p:cNvPr>
          <p:cNvPicPr>
            <a:picLocks noChangeAspect="1"/>
          </p:cNvPicPr>
          <p:nvPr userDrawn="1"/>
        </p:nvPicPr>
        <p:blipFill>
          <a:blip r:embed="rId2"/>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2870458889"/>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C79271-6A05-4DFE-AB70-3181A09DC687}"/>
              </a:ext>
            </a:extLst>
          </p:cNvPr>
          <p:cNvSpPr/>
          <p:nvPr userDrawn="1"/>
        </p:nvSpPr>
        <p:spPr>
          <a:xfrm>
            <a:off x="-6350" y="0"/>
            <a:ext cx="2239963" cy="6858000"/>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ext Placeholder 18"/>
          <p:cNvSpPr>
            <a:spLocks noGrp="1"/>
          </p:cNvSpPr>
          <p:nvPr>
            <p:ph type="body" sz="quarter" idx="11" hasCustomPrompt="1"/>
          </p:nvPr>
        </p:nvSpPr>
        <p:spPr>
          <a:xfrm>
            <a:off x="2794000" y="2879016"/>
            <a:ext cx="8822317" cy="3382499"/>
          </a:xfrm>
        </p:spPr>
        <p:txBody>
          <a:bodyPr>
            <a:noAutofit/>
          </a:bodyPr>
          <a:lstStyle>
            <a:lvl1pPr marL="0" indent="0">
              <a:buFontTx/>
              <a:buNone/>
              <a:defRPr sz="3200" b="0">
                <a:solidFill>
                  <a:srgbClr val="45BCE5"/>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6" name="Text Placeholder 15"/>
          <p:cNvSpPr>
            <a:spLocks noGrp="1"/>
          </p:cNvSpPr>
          <p:nvPr>
            <p:ph type="body" sz="quarter" idx="10" hasCustomPrompt="1"/>
          </p:nvPr>
        </p:nvSpPr>
        <p:spPr>
          <a:xfrm>
            <a:off x="2794000" y="767070"/>
            <a:ext cx="8822316" cy="2005394"/>
          </a:xfrm>
        </p:spPr>
        <p:txBody>
          <a:bodyPr anchor="b">
            <a:noAutofit/>
          </a:bodyPr>
          <a:lstStyle>
            <a:lvl1pPr marL="0" indent="0">
              <a:buFontTx/>
              <a:buNone/>
              <a:defRPr sz="4800" b="1" cap="all" baseline="0">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3E659F74-633C-40F7-8900-BAB71E59FE6A}"/>
              </a:ext>
            </a:extLst>
          </p:cNvPr>
          <p:cNvPicPr>
            <a:picLocks noChangeAspect="1"/>
          </p:cNvPicPr>
          <p:nvPr userDrawn="1"/>
        </p:nvPicPr>
        <p:blipFill>
          <a:blip r:embed="rId2"/>
          <a:stretch>
            <a:fillRect/>
          </a:stretch>
        </p:blipFill>
        <p:spPr>
          <a:xfrm>
            <a:off x="11206072" y="6375269"/>
            <a:ext cx="796196" cy="297814"/>
          </a:xfrm>
          <a:prstGeom prst="rect">
            <a:avLst/>
          </a:prstGeom>
        </p:spPr>
      </p:pic>
      <p:pic>
        <p:nvPicPr>
          <p:cNvPr id="12" name="Picture 8">
            <a:extLst>
              <a:ext uri="{FF2B5EF4-FFF2-40B4-BE49-F238E27FC236}">
                <a16:creationId xmlns:a16="http://schemas.microsoft.com/office/drawing/2014/main" id="{E425371D-C813-44B4-B306-74BBDF5059B1}"/>
              </a:ext>
            </a:extLst>
          </p:cNvPr>
          <p:cNvPicPr>
            <a:picLocks noChangeAspect="1" noChangeArrowheads="1"/>
          </p:cNvPicPr>
          <p:nvPr userDrawn="1"/>
        </p:nvPicPr>
        <p:blipFill>
          <a:blip r:embed="rId3"/>
          <a:srcRect/>
          <a:stretch/>
        </p:blipFill>
        <p:spPr bwMode="auto">
          <a:xfrm>
            <a:off x="439440" y="579467"/>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FEABBE2-ED81-484B-8B21-C1062E3E5A3C}"/>
              </a:ext>
            </a:extLst>
          </p:cNvPr>
          <p:cNvPicPr>
            <a:picLocks noChangeAspect="1"/>
          </p:cNvPicPr>
          <p:nvPr userDrawn="1"/>
        </p:nvPicPr>
        <p:blipFill rotWithShape="1">
          <a:blip r:embed="rId4"/>
          <a:srcRect l="41663" r="41651" b="58308"/>
          <a:stretch/>
        </p:blipFill>
        <p:spPr>
          <a:xfrm flipV="1">
            <a:off x="-6350" y="2057400"/>
            <a:ext cx="2239963" cy="4328496"/>
          </a:xfrm>
          <a:prstGeom prst="rect">
            <a:avLst/>
          </a:prstGeom>
        </p:spPr>
      </p:pic>
    </p:spTree>
    <p:extLst>
      <p:ext uri="{BB962C8B-B14F-4D97-AF65-F5344CB8AC3E}">
        <p14:creationId xmlns:p14="http://schemas.microsoft.com/office/powerpoint/2010/main" val="3098622221"/>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2048256"/>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pic>
        <p:nvPicPr>
          <p:cNvPr id="11" name="Picture 8">
            <a:extLst>
              <a:ext uri="{FF2B5EF4-FFF2-40B4-BE49-F238E27FC236}">
                <a16:creationId xmlns:a16="http://schemas.microsoft.com/office/drawing/2014/main" id="{6BBE2D4E-131F-4B6B-A696-810E57823A91}"/>
              </a:ext>
            </a:extLst>
          </p:cNvPr>
          <p:cNvPicPr>
            <a:picLocks noChangeAspect="1" noChangeArrowheads="1"/>
          </p:cNvPicPr>
          <p:nvPr userDrawn="1"/>
        </p:nvPicPr>
        <p:blipFill>
          <a:blip r:embed="rId2"/>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
        <p:nvSpPr>
          <p:cNvPr id="13" name="Text Placeholder 3">
            <a:extLst>
              <a:ext uri="{FF2B5EF4-FFF2-40B4-BE49-F238E27FC236}">
                <a16:creationId xmlns:a16="http://schemas.microsoft.com/office/drawing/2014/main" id="{5AC2441A-BEF7-434C-9BC8-5F59811A047E}"/>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rgbClr val="037E68"/>
                </a:solidFill>
              </a:defRPr>
            </a:lvl1pPr>
          </a:lstStyle>
          <a:p>
            <a:pPr lvl="0"/>
            <a:r>
              <a:rPr lang="en-US" dirty="0"/>
              <a:t>Edit Master text styles</a:t>
            </a:r>
          </a:p>
        </p:txBody>
      </p:sp>
    </p:spTree>
    <p:extLst>
      <p:ext uri="{BB962C8B-B14F-4D97-AF65-F5344CB8AC3E}">
        <p14:creationId xmlns:p14="http://schemas.microsoft.com/office/powerpoint/2010/main" val="3994867093"/>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2048256"/>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2048256"/>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5652B4CB-6C11-4F63-9910-2A691194E15E}"/>
              </a:ext>
            </a:extLst>
          </p:cNvPr>
          <p:cNvSpPr>
            <a:spLocks noGrp="1"/>
          </p:cNvSpPr>
          <p:nvPr>
            <p:ph type="body" sz="quarter" idx="20"/>
          </p:nvPr>
        </p:nvSpPr>
        <p:spPr>
          <a:xfrm>
            <a:off x="1060450" y="1325563"/>
            <a:ext cx="10544175" cy="463908"/>
          </a:xfrm>
        </p:spPr>
        <p:txBody>
          <a:bodyPr/>
          <a:lstStyle>
            <a:lvl1pPr marL="0" indent="0">
              <a:buNone/>
              <a:defRPr sz="2400" b="0" cap="all" baseline="0">
                <a:solidFill>
                  <a:srgbClr val="037E68"/>
                </a:solidFill>
              </a:defRPr>
            </a:lvl1pPr>
          </a:lstStyle>
          <a:p>
            <a:pPr lvl="0"/>
            <a:r>
              <a:rPr lang="en-US" dirty="0"/>
              <a:t>Edit Master text styles</a:t>
            </a:r>
          </a:p>
        </p:txBody>
      </p:sp>
    </p:spTree>
    <p:extLst>
      <p:ext uri="{BB962C8B-B14F-4D97-AF65-F5344CB8AC3E}">
        <p14:creationId xmlns:p14="http://schemas.microsoft.com/office/powerpoint/2010/main" val="11652873"/>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chor="ctr">
            <a:noAutofit/>
          </a:bodyPr>
          <a:lstStyle>
            <a:lvl1pPr marL="0" indent="0">
              <a:buNone/>
              <a:defRPr sz="2400" b="0" cap="all" baseline="0">
                <a:solidFill>
                  <a:srgbClr val="037E68"/>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chor="ctr">
            <a:noAutofit/>
          </a:bodyPr>
          <a:lstStyle>
            <a:lvl1pPr marL="0" indent="0">
              <a:buNone/>
              <a:defRPr sz="2400" b="0" cap="all" baseline="0">
                <a:solidFill>
                  <a:srgbClr val="037E68"/>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7687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9607157D-58D8-49E5-9010-F3C6AE60767E}"/>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rgbClr val="037E68"/>
                </a:solidFill>
              </a:defRPr>
            </a:lvl1pPr>
          </a:lstStyle>
          <a:p>
            <a:pPr lvl="0"/>
            <a:r>
              <a:rPr lang="en-US" dirty="0"/>
              <a:t>Edit Master text styles</a:t>
            </a:r>
          </a:p>
        </p:txBody>
      </p:sp>
    </p:spTree>
    <p:extLst>
      <p:ext uri="{BB962C8B-B14F-4D97-AF65-F5344CB8AC3E}">
        <p14:creationId xmlns:p14="http://schemas.microsoft.com/office/powerpoint/2010/main" val="3238359159"/>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380645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7727E25D-A1AB-4486-AB73-B3175F7AFE6F}"/>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4002698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842149-675B-41BE-A090-9AE26FA81B42}"/>
              </a:ext>
            </a:extLst>
          </p:cNvPr>
          <p:cNvGrpSpPr/>
          <p:nvPr userDrawn="1"/>
        </p:nvGrpSpPr>
        <p:grpSpPr>
          <a:xfrm>
            <a:off x="-6350" y="0"/>
            <a:ext cx="2239963" cy="6858000"/>
            <a:chOff x="-6350" y="0"/>
            <a:chExt cx="2239963" cy="6858000"/>
          </a:xfrm>
        </p:grpSpPr>
        <p:sp>
          <p:nvSpPr>
            <p:cNvPr id="10" name="Rectangle 9">
              <a:extLst>
                <a:ext uri="{FF2B5EF4-FFF2-40B4-BE49-F238E27FC236}">
                  <a16:creationId xmlns:a16="http://schemas.microsoft.com/office/drawing/2014/main" id="{222D70B3-2527-4EF6-9AB1-25C3CC7C8170}"/>
                </a:ext>
              </a:extLst>
            </p:cNvPr>
            <p:cNvSpPr/>
            <p:nvPr userDrawn="1"/>
          </p:nvSpPr>
          <p:spPr>
            <a:xfrm>
              <a:off x="-6350" y="0"/>
              <a:ext cx="2239963" cy="6858000"/>
            </a:xfrm>
            <a:prstGeom prst="rect">
              <a:avLst/>
            </a:prstGeom>
            <a:solidFill>
              <a:srgbClr val="C26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8">
              <a:extLst>
                <a:ext uri="{FF2B5EF4-FFF2-40B4-BE49-F238E27FC236}">
                  <a16:creationId xmlns:a16="http://schemas.microsoft.com/office/drawing/2014/main" id="{2D951237-3149-49E4-8A45-4A53E481BFC2}"/>
                </a:ext>
              </a:extLst>
            </p:cNvPr>
            <p:cNvPicPr>
              <a:picLocks noChangeAspect="1" noChangeArrowheads="1"/>
            </p:cNvPicPr>
            <p:nvPr userDrawn="1"/>
          </p:nvPicPr>
          <p:blipFill>
            <a:blip r:embed="rId2"/>
            <a:srcRect/>
            <a:stretch/>
          </p:blipFill>
          <p:spPr bwMode="auto">
            <a:xfrm>
              <a:off x="439440" y="579467"/>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FE7B467-4392-495F-8883-908009F73B57}"/>
                </a:ext>
              </a:extLst>
            </p:cNvPr>
            <p:cNvPicPr>
              <a:picLocks noChangeAspect="1"/>
            </p:cNvPicPr>
            <p:nvPr userDrawn="1"/>
          </p:nvPicPr>
          <p:blipFill rotWithShape="1">
            <a:blip r:embed="rId3"/>
            <a:srcRect l="41663" r="41651" b="58308"/>
            <a:stretch/>
          </p:blipFill>
          <p:spPr>
            <a:xfrm flipV="1">
              <a:off x="-6350" y="2057400"/>
              <a:ext cx="2239963" cy="4328496"/>
            </a:xfrm>
            <a:prstGeom prst="rect">
              <a:avLst/>
            </a:prstGeom>
          </p:spPr>
        </p:pic>
      </p:gr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2231930"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10E448DD-453E-4F80-AB83-EB52E1DE53B9}"/>
              </a:ext>
            </a:extLst>
          </p:cNvPr>
          <p:cNvPicPr>
            <a:picLocks noChangeAspect="1"/>
          </p:cNvPicPr>
          <p:nvPr userDrawn="1"/>
        </p:nvPicPr>
        <p:blipFill>
          <a:blip r:embed="rId4"/>
          <a:stretch>
            <a:fillRect/>
          </a:stretch>
        </p:blipFill>
        <p:spPr>
          <a:xfrm>
            <a:off x="11206072" y="6375269"/>
            <a:ext cx="796196" cy="297814"/>
          </a:xfrm>
          <a:prstGeom prst="rect">
            <a:avLst/>
          </a:prstGeom>
        </p:spPr>
      </p:pic>
      <p:sp>
        <p:nvSpPr>
          <p:cNvPr id="7" name="Text Placeholder 18">
            <a:extLst>
              <a:ext uri="{FF2B5EF4-FFF2-40B4-BE49-F238E27FC236}">
                <a16:creationId xmlns:a16="http://schemas.microsoft.com/office/drawing/2014/main" id="{4CB368DB-7B15-48C4-A178-7212C7ABDD90}"/>
              </a:ext>
            </a:extLst>
          </p:cNvPr>
          <p:cNvSpPr>
            <a:spLocks noGrp="1"/>
          </p:cNvSpPr>
          <p:nvPr>
            <p:ph type="body" sz="quarter" idx="11" hasCustomPrompt="1"/>
          </p:nvPr>
        </p:nvSpPr>
        <p:spPr>
          <a:xfrm>
            <a:off x="2794000" y="2879016"/>
            <a:ext cx="8822317" cy="3382499"/>
          </a:xfrm>
        </p:spPr>
        <p:txBody>
          <a:bodyPr>
            <a:noAutofit/>
          </a:bodyPr>
          <a:lstStyle>
            <a:lvl1pPr marL="0" indent="0">
              <a:buFontTx/>
              <a:buNone/>
              <a:defRPr sz="3200" b="0">
                <a:solidFill>
                  <a:srgbClr val="C265FC"/>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8" name="Text Placeholder 15">
            <a:extLst>
              <a:ext uri="{FF2B5EF4-FFF2-40B4-BE49-F238E27FC236}">
                <a16:creationId xmlns:a16="http://schemas.microsoft.com/office/drawing/2014/main" id="{53489BA2-C089-450B-922F-0B559ADA6844}"/>
              </a:ext>
            </a:extLst>
          </p:cNvPr>
          <p:cNvSpPr>
            <a:spLocks noGrp="1"/>
          </p:cNvSpPr>
          <p:nvPr>
            <p:ph type="body" sz="quarter" idx="10" hasCustomPrompt="1"/>
          </p:nvPr>
        </p:nvSpPr>
        <p:spPr>
          <a:xfrm>
            <a:off x="2794000" y="767070"/>
            <a:ext cx="8822316" cy="2005394"/>
          </a:xfrm>
        </p:spPr>
        <p:txBody>
          <a:bodyPr anchor="b">
            <a:noAutofit/>
          </a:bodyPr>
          <a:lstStyle>
            <a:lvl1pPr marL="0" indent="0">
              <a:buFontTx/>
              <a:buNone/>
              <a:defRPr sz="4800" b="1" cap="all" baseline="0">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Tree>
    <p:extLst>
      <p:ext uri="{BB962C8B-B14F-4D97-AF65-F5344CB8AC3E}">
        <p14:creationId xmlns:p14="http://schemas.microsoft.com/office/powerpoint/2010/main" val="2764132700"/>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10E448DD-453E-4F80-AB83-EB52E1DE53B9}"/>
              </a:ext>
            </a:extLst>
          </p:cNvPr>
          <p:cNvPicPr>
            <a:picLocks noChangeAspect="1"/>
          </p:cNvPicPr>
          <p:nvPr userDrawn="1"/>
        </p:nvPicPr>
        <p:blipFill>
          <a:blip r:embed="rId2"/>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2432290525"/>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2048256"/>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
        <p:nvSpPr>
          <p:cNvPr id="13" name="Text Placeholder 3">
            <a:extLst>
              <a:ext uri="{FF2B5EF4-FFF2-40B4-BE49-F238E27FC236}">
                <a16:creationId xmlns:a16="http://schemas.microsoft.com/office/drawing/2014/main" id="{09E1D5BB-00F3-40A9-9428-49972CBBC4F0}"/>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rgbClr val="7D12B6"/>
                </a:solidFill>
              </a:defRPr>
            </a:lvl1pPr>
          </a:lstStyle>
          <a:p>
            <a:pPr lvl="0"/>
            <a:r>
              <a:rPr lang="en-US" dirty="0"/>
              <a:t>Edit Master text styles</a:t>
            </a:r>
          </a:p>
        </p:txBody>
      </p:sp>
    </p:spTree>
    <p:extLst>
      <p:ext uri="{BB962C8B-B14F-4D97-AF65-F5344CB8AC3E}">
        <p14:creationId xmlns:p14="http://schemas.microsoft.com/office/powerpoint/2010/main" val="173426384"/>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2048256"/>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2048256"/>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9CF3352A-F9D0-4955-BC1C-9C3B4FF0F6C4}"/>
              </a:ext>
            </a:extLst>
          </p:cNvPr>
          <p:cNvSpPr>
            <a:spLocks noGrp="1"/>
          </p:cNvSpPr>
          <p:nvPr>
            <p:ph type="body" sz="quarter" idx="20"/>
          </p:nvPr>
        </p:nvSpPr>
        <p:spPr>
          <a:xfrm>
            <a:off x="1060450" y="1325563"/>
            <a:ext cx="10544175" cy="463908"/>
          </a:xfrm>
        </p:spPr>
        <p:txBody>
          <a:bodyPr/>
          <a:lstStyle>
            <a:lvl1pPr marL="0" indent="0">
              <a:buNone/>
              <a:defRPr sz="2400" b="0" cap="all" baseline="0">
                <a:solidFill>
                  <a:srgbClr val="7D12B6"/>
                </a:solidFill>
              </a:defRPr>
            </a:lvl1pPr>
          </a:lstStyle>
          <a:p>
            <a:pPr lvl="0"/>
            <a:r>
              <a:rPr lang="en-US" dirty="0"/>
              <a:t>Edit Master text styles</a:t>
            </a:r>
          </a:p>
        </p:txBody>
      </p:sp>
    </p:spTree>
    <p:extLst>
      <p:ext uri="{BB962C8B-B14F-4D97-AF65-F5344CB8AC3E}">
        <p14:creationId xmlns:p14="http://schemas.microsoft.com/office/powerpoint/2010/main" val="642130611"/>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2E5726A5-F822-49EF-8E7A-7E0834547609}"/>
              </a:ext>
            </a:extLst>
          </p:cNvPr>
          <p:cNvPicPr>
            <a:picLocks noChangeAspect="1"/>
          </p:cNvPicPr>
          <p:nvPr userDrawn="1"/>
        </p:nvPicPr>
        <p:blipFill>
          <a:blip r:embed="rId2"/>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4096320986"/>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5" name="Text Placeholder 15">
            <a:extLst>
              <a:ext uri="{FF2B5EF4-FFF2-40B4-BE49-F238E27FC236}">
                <a16:creationId xmlns:a16="http://schemas.microsoft.com/office/drawing/2014/main" id="{2F5DB2A6-3001-4EA5-9CFB-B2D65DC75769}"/>
              </a:ext>
            </a:extLst>
          </p:cNvPr>
          <p:cNvSpPr>
            <a:spLocks noGrp="1"/>
          </p:cNvSpPr>
          <p:nvPr>
            <p:ph type="body" sz="quarter" idx="17" hasCustomPrompt="1"/>
          </p:nvPr>
        </p:nvSpPr>
        <p:spPr>
          <a:xfrm>
            <a:off x="1069975" y="1413762"/>
            <a:ext cx="4721225" cy="566112"/>
          </a:xfrm>
        </p:spPr>
        <p:txBody>
          <a:bodyPr anchor="ctr">
            <a:noAutofit/>
          </a:bodyPr>
          <a:lstStyle>
            <a:lvl1pPr marL="0" indent="0">
              <a:buNone/>
              <a:defRPr sz="2400" b="0" cap="all" baseline="0">
                <a:solidFill>
                  <a:srgbClr val="7D12B6"/>
                </a:solidFill>
              </a:defRPr>
            </a:lvl1pPr>
          </a:lstStyle>
          <a:p>
            <a:pPr lvl="0"/>
            <a:r>
              <a:rPr lang="en-US" altLang="en-US" dirty="0"/>
              <a:t>Click to add text.</a:t>
            </a:r>
            <a:endParaRPr lang="en-US" dirty="0"/>
          </a:p>
        </p:txBody>
      </p:sp>
      <p:sp>
        <p:nvSpPr>
          <p:cNvPr id="7" name="Text Placeholder 15">
            <a:extLst>
              <a:ext uri="{FF2B5EF4-FFF2-40B4-BE49-F238E27FC236}">
                <a16:creationId xmlns:a16="http://schemas.microsoft.com/office/drawing/2014/main" id="{31975F92-6632-41F5-811D-3CF44278A2FC}"/>
              </a:ext>
            </a:extLst>
          </p:cNvPr>
          <p:cNvSpPr>
            <a:spLocks noGrp="1"/>
          </p:cNvSpPr>
          <p:nvPr>
            <p:ph type="body" sz="quarter" idx="18" hasCustomPrompt="1"/>
          </p:nvPr>
        </p:nvSpPr>
        <p:spPr>
          <a:xfrm>
            <a:off x="5955462" y="1409699"/>
            <a:ext cx="4721225" cy="570175"/>
          </a:xfrm>
        </p:spPr>
        <p:txBody>
          <a:bodyPr anchor="ctr">
            <a:noAutofit/>
          </a:bodyPr>
          <a:lstStyle>
            <a:lvl1pPr marL="0" indent="0">
              <a:buNone/>
              <a:defRPr sz="2400" b="0" cap="all" baseline="0">
                <a:solidFill>
                  <a:srgbClr val="7D12B6"/>
                </a:solidFill>
              </a:defRPr>
            </a:lvl1pPr>
          </a:lstStyle>
          <a:p>
            <a:pPr lvl="0"/>
            <a:r>
              <a:rPr lang="en-US" altLang="en-US" dirty="0"/>
              <a:t>Click to add text.</a:t>
            </a:r>
            <a:endParaRPr lang="en-US" dirty="0"/>
          </a:p>
        </p:txBody>
      </p:sp>
      <p:sp>
        <p:nvSpPr>
          <p:cNvPr id="8" name="Content Placeholder 5">
            <a:extLst>
              <a:ext uri="{FF2B5EF4-FFF2-40B4-BE49-F238E27FC236}">
                <a16:creationId xmlns:a16="http://schemas.microsoft.com/office/drawing/2014/main" id="{DC565E97-196B-428B-B1FA-5B07793CE38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B03738E6-CFDE-4E1C-A1F0-75A33723F80E}"/>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083737"/>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6" y="1979613"/>
            <a:ext cx="3456432" cy="3943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4717062" y="1979613"/>
            <a:ext cx="3456432"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
        <p:nvSpPr>
          <p:cNvPr id="11" name="Content Placeholder 7">
            <a:extLst>
              <a:ext uri="{FF2B5EF4-FFF2-40B4-BE49-F238E27FC236}">
                <a16:creationId xmlns:a16="http://schemas.microsoft.com/office/drawing/2014/main" id="{58E1609F-9B74-4991-8643-68B6F4B828E0}"/>
              </a:ext>
            </a:extLst>
          </p:cNvPr>
          <p:cNvSpPr>
            <a:spLocks noGrp="1"/>
          </p:cNvSpPr>
          <p:nvPr>
            <p:ph sz="quarter" idx="23"/>
          </p:nvPr>
        </p:nvSpPr>
        <p:spPr>
          <a:xfrm>
            <a:off x="8364147" y="1979613"/>
            <a:ext cx="3456432" cy="3943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B8577CE2-B5E8-4FC8-AB55-86990EE58F17}"/>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rgbClr val="7D12B6"/>
                </a:solidFill>
              </a:defRPr>
            </a:lvl1pPr>
          </a:lstStyle>
          <a:p>
            <a:pPr lvl="0"/>
            <a:r>
              <a:rPr lang="en-US" dirty="0"/>
              <a:t>Edit Master text styles</a:t>
            </a:r>
          </a:p>
        </p:txBody>
      </p:sp>
    </p:spTree>
    <p:extLst>
      <p:ext uri="{BB962C8B-B14F-4D97-AF65-F5344CB8AC3E}">
        <p14:creationId xmlns:p14="http://schemas.microsoft.com/office/powerpoint/2010/main" val="381232208"/>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237C3F30-7E0C-4B9D-8BA1-DE792DDA33F9}"/>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rgbClr val="7D12B6"/>
                </a:solidFill>
              </a:defRPr>
            </a:lvl1pPr>
          </a:lstStyle>
          <a:p>
            <a:pPr lvl="0"/>
            <a:r>
              <a:rPr lang="en-US" dirty="0"/>
              <a:t>Edit Master text styles</a:t>
            </a:r>
          </a:p>
        </p:txBody>
      </p:sp>
    </p:spTree>
    <p:extLst>
      <p:ext uri="{BB962C8B-B14F-4D97-AF65-F5344CB8AC3E}">
        <p14:creationId xmlns:p14="http://schemas.microsoft.com/office/powerpoint/2010/main" val="3009144998"/>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1690084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A6C4082A-03B8-4AD1-AA3A-536B43A2227F}"/>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1448356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1" hasCustomPrompt="1"/>
          </p:nvPr>
        </p:nvSpPr>
        <p:spPr>
          <a:xfrm>
            <a:off x="1065240" y="2879016"/>
            <a:ext cx="10551077" cy="3382499"/>
          </a:xfrm>
        </p:spPr>
        <p:txBody>
          <a:bodyPr>
            <a:noAutofit/>
          </a:bodyPr>
          <a:lstStyle>
            <a:lvl1pPr marL="0" indent="0">
              <a:buFontTx/>
              <a:buNone/>
              <a:defRPr sz="2400" b="0">
                <a:solidFill>
                  <a:srgbClr val="45BCE5"/>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6" name="Text Placeholder 15"/>
          <p:cNvSpPr>
            <a:spLocks noGrp="1"/>
          </p:cNvSpPr>
          <p:nvPr>
            <p:ph type="body" sz="quarter" idx="10" hasCustomPrompt="1"/>
          </p:nvPr>
        </p:nvSpPr>
        <p:spPr>
          <a:xfrm>
            <a:off x="1065240" y="767070"/>
            <a:ext cx="10551076" cy="2005394"/>
          </a:xfrm>
        </p:spPr>
        <p:txBody>
          <a:bodyPr anchor="b">
            <a:noAutofit/>
          </a:bodyPr>
          <a:lstStyle>
            <a:lvl1pPr marL="0" indent="0">
              <a:buFontTx/>
              <a:buNone/>
              <a:defRPr sz="4400" b="1">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7" name="Picture 6">
            <a:extLst>
              <a:ext uri="{FF2B5EF4-FFF2-40B4-BE49-F238E27FC236}">
                <a16:creationId xmlns:a16="http://schemas.microsoft.com/office/drawing/2014/main" id="{3C5809A6-0CB3-4A07-8447-589302518A99}"/>
              </a:ext>
            </a:extLst>
          </p:cNvPr>
          <p:cNvPicPr>
            <a:picLocks noChangeAspect="1"/>
          </p:cNvPicPr>
          <p:nvPr userDrawn="1"/>
        </p:nvPicPr>
        <p:blipFill rotWithShape="1">
          <a:blip r:embed="rId2"/>
          <a:srcRect l="45580" t="54217" r="45541"/>
          <a:stretch/>
        </p:blipFill>
        <p:spPr>
          <a:xfrm>
            <a:off x="0" y="1325652"/>
            <a:ext cx="733425" cy="2924937"/>
          </a:xfrm>
          <a:prstGeom prst="rect">
            <a:avLst/>
          </a:prstGeom>
        </p:spPr>
      </p:pic>
      <p:pic>
        <p:nvPicPr>
          <p:cNvPr id="9" name="Picture 8">
            <a:extLst>
              <a:ext uri="{FF2B5EF4-FFF2-40B4-BE49-F238E27FC236}">
                <a16:creationId xmlns:a16="http://schemas.microsoft.com/office/drawing/2014/main" id="{063FE0D1-C052-42BC-BB04-777555B05C4A}"/>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233539222"/>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7" name="Picture 6">
            <a:extLst>
              <a:ext uri="{FF2B5EF4-FFF2-40B4-BE49-F238E27FC236}">
                <a16:creationId xmlns:a16="http://schemas.microsoft.com/office/drawing/2014/main" id="{3C5809A6-0CB3-4A07-8447-589302518A99}"/>
              </a:ext>
            </a:extLst>
          </p:cNvPr>
          <p:cNvPicPr>
            <a:picLocks noChangeAspect="1"/>
          </p:cNvPicPr>
          <p:nvPr userDrawn="1"/>
        </p:nvPicPr>
        <p:blipFill rotWithShape="1">
          <a:blip r:embed="rId2"/>
          <a:srcRect l="45580" t="54217" r="45541"/>
          <a:stretch/>
        </p:blipFill>
        <p:spPr>
          <a:xfrm>
            <a:off x="0" y="1325652"/>
            <a:ext cx="733425" cy="2924937"/>
          </a:xfrm>
          <a:prstGeom prst="rect">
            <a:avLst/>
          </a:prstGeom>
        </p:spPr>
      </p:pic>
      <p:pic>
        <p:nvPicPr>
          <p:cNvPr id="9" name="Picture 8">
            <a:extLst>
              <a:ext uri="{FF2B5EF4-FFF2-40B4-BE49-F238E27FC236}">
                <a16:creationId xmlns:a16="http://schemas.microsoft.com/office/drawing/2014/main" id="{063FE0D1-C052-42BC-BB04-777555B05C4A}"/>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2069280640"/>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2048256"/>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
        <p:nvSpPr>
          <p:cNvPr id="9" name="Text Placeholder 3">
            <a:extLst>
              <a:ext uri="{FF2B5EF4-FFF2-40B4-BE49-F238E27FC236}">
                <a16:creationId xmlns:a16="http://schemas.microsoft.com/office/drawing/2014/main" id="{12E498FC-685E-428B-9456-2FF80DBE7A36}"/>
              </a:ext>
            </a:extLst>
          </p:cNvPr>
          <p:cNvSpPr>
            <a:spLocks noGrp="1"/>
          </p:cNvSpPr>
          <p:nvPr>
            <p:ph type="body" sz="quarter" idx="18"/>
          </p:nvPr>
        </p:nvSpPr>
        <p:spPr>
          <a:xfrm>
            <a:off x="1060450" y="1325563"/>
            <a:ext cx="10544175" cy="463908"/>
          </a:xfrm>
        </p:spPr>
        <p:txBody>
          <a:bodyPr/>
          <a:lstStyle>
            <a:lvl1pPr marL="0" indent="0">
              <a:buNone/>
              <a:defRPr sz="240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203766285"/>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2048256"/>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2048256"/>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56E209AC-6348-4B22-A275-60B79E604765}"/>
              </a:ext>
            </a:extLst>
          </p:cNvPr>
          <p:cNvSpPr>
            <a:spLocks noGrp="1"/>
          </p:cNvSpPr>
          <p:nvPr>
            <p:ph type="body" sz="quarter" idx="20"/>
          </p:nvPr>
        </p:nvSpPr>
        <p:spPr>
          <a:xfrm>
            <a:off x="1060450" y="1325563"/>
            <a:ext cx="10544175" cy="463908"/>
          </a:xfrm>
        </p:spPr>
        <p:txBody>
          <a:bodyPr/>
          <a:lstStyle>
            <a:lvl1pPr marL="0" indent="0">
              <a:buNone/>
              <a:defRPr sz="240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405614085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836576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2045110"/>
            <a:ext cx="10544175" cy="4139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450" y="89"/>
            <a:ext cx="10543467" cy="1325563"/>
          </a:xfrm>
        </p:spPr>
        <p:txBody>
          <a:bodyPr/>
          <a:lstStyle/>
          <a:p>
            <a:r>
              <a:rPr lang="en-US"/>
              <a:t>Click to edit Master title style</a:t>
            </a:r>
          </a:p>
        </p:txBody>
      </p:sp>
      <p:pic>
        <p:nvPicPr>
          <p:cNvPr id="11" name="Picture 8">
            <a:extLst>
              <a:ext uri="{FF2B5EF4-FFF2-40B4-BE49-F238E27FC236}">
                <a16:creationId xmlns:a16="http://schemas.microsoft.com/office/drawing/2014/main" id="{6BBE2D4E-131F-4B6B-A696-810E57823A91}"/>
              </a:ext>
            </a:extLst>
          </p:cNvPr>
          <p:cNvPicPr>
            <a:picLocks noChangeAspect="1" noChangeArrowheads="1"/>
          </p:cNvPicPr>
          <p:nvPr userDrawn="1"/>
        </p:nvPicPr>
        <p:blipFill>
          <a:blip r:embed="rId2"/>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
        <p:nvSpPr>
          <p:cNvPr id="4" name="Text Placeholder 3">
            <a:extLst>
              <a:ext uri="{FF2B5EF4-FFF2-40B4-BE49-F238E27FC236}">
                <a16:creationId xmlns:a16="http://schemas.microsoft.com/office/drawing/2014/main" id="{E80C673E-56CD-41BB-96E5-CA1B56D1C56D}"/>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768590712"/>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EDC11F5-3E49-4C7E-89C2-DF87C22B511E}"/>
              </a:ext>
            </a:extLst>
          </p:cNvPr>
          <p:cNvSpPr>
            <a:spLocks noGrp="1"/>
          </p:cNvSpPr>
          <p:nvPr>
            <p:ph type="body" sz="quarter" idx="18"/>
          </p:nvPr>
        </p:nvSpPr>
        <p:spPr>
          <a:xfrm>
            <a:off x="1060450" y="1325563"/>
            <a:ext cx="10544175" cy="463908"/>
          </a:xfrm>
        </p:spPr>
        <p:txBody>
          <a:bodyPr/>
          <a:lstStyle>
            <a:lvl1pPr marL="0" indent="0">
              <a:buNone/>
              <a:defRPr sz="240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669378419"/>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4059296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89A723D9-6B7C-4D81-A737-D54E086E976A}"/>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1445044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1" hasCustomPrompt="1"/>
          </p:nvPr>
        </p:nvSpPr>
        <p:spPr>
          <a:xfrm>
            <a:off x="1065240" y="2879016"/>
            <a:ext cx="10551077" cy="3382499"/>
          </a:xfrm>
        </p:spPr>
        <p:txBody>
          <a:bodyPr>
            <a:noAutofit/>
          </a:bodyPr>
          <a:lstStyle>
            <a:lvl1pPr marL="0" indent="0">
              <a:buFontTx/>
              <a:buNone/>
              <a:defRPr sz="2400" b="0">
                <a:solidFill>
                  <a:srgbClr val="FC9983"/>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6" name="Text Placeholder 15"/>
          <p:cNvSpPr>
            <a:spLocks noGrp="1"/>
          </p:cNvSpPr>
          <p:nvPr>
            <p:ph type="body" sz="quarter" idx="10" hasCustomPrompt="1"/>
          </p:nvPr>
        </p:nvSpPr>
        <p:spPr>
          <a:xfrm>
            <a:off x="1065240" y="767070"/>
            <a:ext cx="10551076" cy="2005394"/>
          </a:xfrm>
        </p:spPr>
        <p:txBody>
          <a:bodyPr anchor="b">
            <a:noAutofit/>
          </a:bodyPr>
          <a:lstStyle>
            <a:lvl1pPr marL="0" indent="0">
              <a:buFontTx/>
              <a:buNone/>
              <a:defRPr sz="4400" b="1">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8" name="Picture 7">
            <a:extLst>
              <a:ext uri="{FF2B5EF4-FFF2-40B4-BE49-F238E27FC236}">
                <a16:creationId xmlns:a16="http://schemas.microsoft.com/office/drawing/2014/main" id="{DE1F5392-CF45-4F67-B0AD-0B69EFF89CC9}"/>
              </a:ext>
            </a:extLst>
          </p:cNvPr>
          <p:cNvPicPr>
            <a:picLocks noChangeAspect="1"/>
          </p:cNvPicPr>
          <p:nvPr userDrawn="1"/>
        </p:nvPicPr>
        <p:blipFill rotWithShape="1">
          <a:blip r:embed="rId2"/>
          <a:srcRect l="45580" t="54217" r="45541"/>
          <a:stretch/>
        </p:blipFill>
        <p:spPr>
          <a:xfrm>
            <a:off x="0" y="1325652"/>
            <a:ext cx="733425" cy="2924937"/>
          </a:xfrm>
          <a:prstGeom prst="rect">
            <a:avLst/>
          </a:prstGeom>
        </p:spPr>
      </p:pic>
      <p:pic>
        <p:nvPicPr>
          <p:cNvPr id="9" name="Picture 8">
            <a:extLst>
              <a:ext uri="{FF2B5EF4-FFF2-40B4-BE49-F238E27FC236}">
                <a16:creationId xmlns:a16="http://schemas.microsoft.com/office/drawing/2014/main" id="{70D97E0D-8224-4F67-A60D-54FC69071CA2}"/>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4271097338"/>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8" name="Picture 7">
            <a:extLst>
              <a:ext uri="{FF2B5EF4-FFF2-40B4-BE49-F238E27FC236}">
                <a16:creationId xmlns:a16="http://schemas.microsoft.com/office/drawing/2014/main" id="{DE1F5392-CF45-4F67-B0AD-0B69EFF89CC9}"/>
              </a:ext>
            </a:extLst>
          </p:cNvPr>
          <p:cNvPicPr>
            <a:picLocks noChangeAspect="1"/>
          </p:cNvPicPr>
          <p:nvPr userDrawn="1"/>
        </p:nvPicPr>
        <p:blipFill rotWithShape="1">
          <a:blip r:embed="rId2"/>
          <a:srcRect l="45580" t="54217" r="45541"/>
          <a:stretch/>
        </p:blipFill>
        <p:spPr>
          <a:xfrm>
            <a:off x="0" y="1325652"/>
            <a:ext cx="733425" cy="2924937"/>
          </a:xfrm>
          <a:prstGeom prst="rect">
            <a:avLst/>
          </a:prstGeom>
        </p:spPr>
      </p:pic>
      <p:pic>
        <p:nvPicPr>
          <p:cNvPr id="9" name="Picture 8">
            <a:extLst>
              <a:ext uri="{FF2B5EF4-FFF2-40B4-BE49-F238E27FC236}">
                <a16:creationId xmlns:a16="http://schemas.microsoft.com/office/drawing/2014/main" id="{70D97E0D-8224-4F67-A60D-54FC69071CA2}"/>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440459938"/>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1409700"/>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405637639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1409700"/>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1409700"/>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488497"/>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8827604"/>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572390"/>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73193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0450" y="2048256"/>
            <a:ext cx="4721226"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2048256"/>
            <a:ext cx="4721225" cy="4038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53DF1CEF-EFB6-4A46-A84F-8B0215A52FE9}"/>
              </a:ext>
            </a:extLst>
          </p:cNvPr>
          <p:cNvSpPr>
            <a:spLocks noGrp="1"/>
          </p:cNvSpPr>
          <p:nvPr>
            <p:ph type="body" sz="quarter" idx="20"/>
          </p:nvPr>
        </p:nvSpPr>
        <p:spPr>
          <a:xfrm>
            <a:off x="1060450" y="1325563"/>
            <a:ext cx="10544175" cy="463908"/>
          </a:xfrm>
        </p:spPr>
        <p:txBody>
          <a:bodyPr/>
          <a:lstStyle>
            <a:lvl1pPr marL="0" indent="0">
              <a:buNone/>
              <a:defRPr sz="2400" b="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278601971"/>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422C71FA-208E-4081-A19F-3C104E687F39}"/>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444591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1" hasCustomPrompt="1"/>
          </p:nvPr>
        </p:nvSpPr>
        <p:spPr>
          <a:xfrm>
            <a:off x="1065240" y="2879016"/>
            <a:ext cx="10551077" cy="3382499"/>
          </a:xfrm>
        </p:spPr>
        <p:txBody>
          <a:bodyPr>
            <a:noAutofit/>
          </a:bodyPr>
          <a:lstStyle>
            <a:lvl1pPr marL="0" indent="0">
              <a:buFontTx/>
              <a:buNone/>
              <a:defRPr sz="2400" b="0">
                <a:solidFill>
                  <a:srgbClr val="18E09A"/>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6" name="Text Placeholder 15"/>
          <p:cNvSpPr>
            <a:spLocks noGrp="1"/>
          </p:cNvSpPr>
          <p:nvPr>
            <p:ph type="body" sz="quarter" idx="10" hasCustomPrompt="1"/>
          </p:nvPr>
        </p:nvSpPr>
        <p:spPr>
          <a:xfrm>
            <a:off x="1065240" y="767070"/>
            <a:ext cx="10551076" cy="2005394"/>
          </a:xfrm>
        </p:spPr>
        <p:txBody>
          <a:bodyPr anchor="b">
            <a:noAutofit/>
          </a:bodyPr>
          <a:lstStyle>
            <a:lvl1pPr marL="0" indent="0">
              <a:buFontTx/>
              <a:buNone/>
              <a:defRPr sz="4400" b="1">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7" name="Picture 6">
            <a:extLst>
              <a:ext uri="{FF2B5EF4-FFF2-40B4-BE49-F238E27FC236}">
                <a16:creationId xmlns:a16="http://schemas.microsoft.com/office/drawing/2014/main" id="{D9572EC0-4CB2-4942-97B4-3D22BF615ABE}"/>
              </a:ext>
            </a:extLst>
          </p:cNvPr>
          <p:cNvPicPr>
            <a:picLocks noChangeAspect="1"/>
          </p:cNvPicPr>
          <p:nvPr userDrawn="1"/>
        </p:nvPicPr>
        <p:blipFill rotWithShape="1">
          <a:blip r:embed="rId2"/>
          <a:srcRect l="45580" t="54217" r="45541"/>
          <a:stretch/>
        </p:blipFill>
        <p:spPr>
          <a:xfrm>
            <a:off x="0" y="1325652"/>
            <a:ext cx="733425" cy="2924902"/>
          </a:xfrm>
          <a:prstGeom prst="rect">
            <a:avLst/>
          </a:prstGeom>
        </p:spPr>
      </p:pic>
      <p:pic>
        <p:nvPicPr>
          <p:cNvPr id="8" name="Picture 7">
            <a:extLst>
              <a:ext uri="{FF2B5EF4-FFF2-40B4-BE49-F238E27FC236}">
                <a16:creationId xmlns:a16="http://schemas.microsoft.com/office/drawing/2014/main" id="{30815849-7FD5-41D4-8575-74A0C33F4397}"/>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830602847"/>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7" name="Picture 6">
            <a:extLst>
              <a:ext uri="{FF2B5EF4-FFF2-40B4-BE49-F238E27FC236}">
                <a16:creationId xmlns:a16="http://schemas.microsoft.com/office/drawing/2014/main" id="{D9572EC0-4CB2-4942-97B4-3D22BF615ABE}"/>
              </a:ext>
            </a:extLst>
          </p:cNvPr>
          <p:cNvPicPr>
            <a:picLocks noChangeAspect="1"/>
          </p:cNvPicPr>
          <p:nvPr userDrawn="1"/>
        </p:nvPicPr>
        <p:blipFill rotWithShape="1">
          <a:blip r:embed="rId2"/>
          <a:srcRect l="45580" t="54217" r="45541"/>
          <a:stretch/>
        </p:blipFill>
        <p:spPr>
          <a:xfrm>
            <a:off x="0" y="1325652"/>
            <a:ext cx="733425" cy="2924902"/>
          </a:xfrm>
          <a:prstGeom prst="rect">
            <a:avLst/>
          </a:prstGeom>
        </p:spPr>
      </p:pic>
      <p:pic>
        <p:nvPicPr>
          <p:cNvPr id="8" name="Picture 7">
            <a:extLst>
              <a:ext uri="{FF2B5EF4-FFF2-40B4-BE49-F238E27FC236}">
                <a16:creationId xmlns:a16="http://schemas.microsoft.com/office/drawing/2014/main" id="{30815849-7FD5-41D4-8575-74A0C33F4397}"/>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2396252550"/>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1409700"/>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3585239881"/>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1409700"/>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1409700"/>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6810948"/>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2598069"/>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555568"/>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3536385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 Placeholder 24"/>
          <p:cNvSpPr>
            <a:spLocks noGrp="1"/>
          </p:cNvSpPr>
          <p:nvPr>
            <p:ph type="body" sz="quarter" idx="11" hasCustomPrompt="1"/>
          </p:nvPr>
        </p:nvSpPr>
        <p:spPr>
          <a:xfrm>
            <a:off x="2733972" y="3713903"/>
            <a:ext cx="7672388" cy="650177"/>
          </a:xfrm>
        </p:spPr>
        <p:txBody>
          <a:bodyPr>
            <a:noAutofit/>
          </a:bodyPr>
          <a:lstStyle>
            <a:lvl1pPr marL="0" indent="0">
              <a:buFontTx/>
              <a:buNone/>
              <a:defRPr sz="1800">
                <a:solidFill>
                  <a:srgbClr val="FFFFFF"/>
                </a:solidFill>
              </a:defRPr>
            </a:lvl1pPr>
            <a:lvl2pPr marL="457200" indent="0">
              <a:buNone/>
              <a:defRPr/>
            </a:lvl2pPr>
          </a:lstStyle>
          <a:p>
            <a:pPr lvl="0"/>
            <a:r>
              <a:rPr lang="en-US" altLang="en-US" dirty="0"/>
              <a:t>Click to add text.</a:t>
            </a:r>
            <a:endParaRPr lang="en-US" dirty="0"/>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pic>
        <p:nvPicPr>
          <p:cNvPr id="13" name="Picture 12">
            <a:extLst>
              <a:ext uri="{FF2B5EF4-FFF2-40B4-BE49-F238E27FC236}">
                <a16:creationId xmlns:a16="http://schemas.microsoft.com/office/drawing/2014/main" id="{BE9ACEF0-F688-4606-9E3F-DD60FE70DA95}"/>
              </a:ext>
            </a:extLst>
          </p:cNvPr>
          <p:cNvPicPr>
            <a:picLocks noChangeAspect="1"/>
          </p:cNvPicPr>
          <p:nvPr userDrawn="1"/>
        </p:nvPicPr>
        <p:blipFill>
          <a:blip r:embed="rId5"/>
          <a:stretch>
            <a:fillRect/>
          </a:stretch>
        </p:blipFill>
        <p:spPr>
          <a:xfrm>
            <a:off x="11158753" y="297657"/>
            <a:ext cx="796199" cy="297815"/>
          </a:xfrm>
          <a:prstGeom prst="rect">
            <a:avLst/>
          </a:prstGeom>
        </p:spPr>
      </p:pic>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444448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pic>
        <p:nvPicPr>
          <p:cNvPr id="12" name="Picture 11">
            <a:extLst>
              <a:ext uri="{FF2B5EF4-FFF2-40B4-BE49-F238E27FC236}">
                <a16:creationId xmlns:a16="http://schemas.microsoft.com/office/drawing/2014/main" id="{EA40D324-E25A-4990-9413-8297629F4407}"/>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2549745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ior Divider A">
    <p:bg>
      <p:bgPr>
        <a:solidFill>
          <a:srgbClr val="0F193D"/>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1" hasCustomPrompt="1"/>
          </p:nvPr>
        </p:nvSpPr>
        <p:spPr>
          <a:xfrm>
            <a:off x="1065240" y="2879016"/>
            <a:ext cx="10551077" cy="3382499"/>
          </a:xfrm>
        </p:spPr>
        <p:txBody>
          <a:bodyPr>
            <a:noAutofit/>
          </a:bodyPr>
          <a:lstStyle>
            <a:lvl1pPr marL="0" indent="0">
              <a:buFontTx/>
              <a:buNone/>
              <a:defRPr sz="2400" b="0">
                <a:solidFill>
                  <a:srgbClr val="C265FC"/>
                </a:solidFill>
              </a:defRPr>
            </a:lvl1pPr>
            <a:lvl2pPr marL="457200" indent="0">
              <a:buFontTx/>
              <a:buNone/>
              <a:defRPr sz="1000">
                <a:solidFill>
                  <a:srgbClr val="45BCE5"/>
                </a:solidFill>
              </a:defRPr>
            </a:lvl2pPr>
            <a:lvl3pPr marL="914400" indent="0">
              <a:buFontTx/>
              <a:buNone/>
              <a:defRPr sz="1000">
                <a:solidFill>
                  <a:srgbClr val="45BCE5"/>
                </a:solidFill>
              </a:defRPr>
            </a:lvl3pPr>
            <a:lvl4pPr marL="1371600" indent="0">
              <a:buFontTx/>
              <a:buNone/>
              <a:defRPr sz="1000">
                <a:solidFill>
                  <a:srgbClr val="45BCE5"/>
                </a:solidFill>
              </a:defRPr>
            </a:lvl4pPr>
            <a:lvl5pPr marL="1828800" indent="0">
              <a:buFontTx/>
              <a:buNone/>
              <a:defRPr sz="1000">
                <a:solidFill>
                  <a:srgbClr val="45BCE5"/>
                </a:solidFill>
              </a:defRPr>
            </a:lvl5pPr>
          </a:lstStyle>
          <a:p>
            <a:pPr lvl="0"/>
            <a:r>
              <a:rPr lang="en-US" altLang="en-US" dirty="0"/>
              <a:t>Click to add text.</a:t>
            </a:r>
            <a:endParaRPr lang="en-US" dirty="0"/>
          </a:p>
        </p:txBody>
      </p:sp>
      <p:sp>
        <p:nvSpPr>
          <p:cNvPr id="16" name="Text Placeholder 15"/>
          <p:cNvSpPr>
            <a:spLocks noGrp="1"/>
          </p:cNvSpPr>
          <p:nvPr>
            <p:ph type="body" sz="quarter" idx="10" hasCustomPrompt="1"/>
          </p:nvPr>
        </p:nvSpPr>
        <p:spPr>
          <a:xfrm>
            <a:off x="1065240" y="767070"/>
            <a:ext cx="10551076" cy="2005394"/>
          </a:xfrm>
        </p:spPr>
        <p:txBody>
          <a:bodyPr anchor="b">
            <a:noAutofit/>
          </a:bodyPr>
          <a:lstStyle>
            <a:lvl1pPr marL="0" indent="0">
              <a:buFontTx/>
              <a:buNone/>
              <a:defRPr sz="4400" b="1">
                <a:solidFill>
                  <a:srgbClr val="FEFCFF"/>
                </a:solidFill>
                <a:latin typeface="Allstate Sans W" panose="02000603000000020004"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ltLang="en-US" dirty="0"/>
              <a:t>Click to add text.</a:t>
            </a:r>
            <a:endParaRPr lang="en-US" dirty="0"/>
          </a:p>
        </p:txBody>
      </p:sp>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DAE75C5E-ACC9-4A06-9700-753E3699490C}"/>
              </a:ext>
            </a:extLst>
          </p:cNvPr>
          <p:cNvPicPr>
            <a:picLocks noChangeAspect="1"/>
          </p:cNvPicPr>
          <p:nvPr userDrawn="1"/>
        </p:nvPicPr>
        <p:blipFill rotWithShape="1">
          <a:blip r:embed="rId2"/>
          <a:srcRect l="45580" t="54217" r="45541"/>
          <a:stretch/>
        </p:blipFill>
        <p:spPr>
          <a:xfrm>
            <a:off x="0" y="1325652"/>
            <a:ext cx="733425" cy="2924902"/>
          </a:xfrm>
          <a:prstGeom prst="rect">
            <a:avLst/>
          </a:prstGeom>
        </p:spPr>
      </p:pic>
      <p:pic>
        <p:nvPicPr>
          <p:cNvPr id="7" name="Picture 6">
            <a:extLst>
              <a:ext uri="{FF2B5EF4-FFF2-40B4-BE49-F238E27FC236}">
                <a16:creationId xmlns:a16="http://schemas.microsoft.com/office/drawing/2014/main" id="{F3F33D3E-C129-4030-8FBF-8AF287B3228C}"/>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623374642"/>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chor="ctr">
            <a:noAutofit/>
          </a:bodyPr>
          <a:lstStyle>
            <a:lvl1pPr marL="0" indent="0">
              <a:buNone/>
              <a:defRPr sz="2400" b="0" cap="all" baseline="0">
                <a:solidFill>
                  <a:schemeClr val="accent2"/>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chor="ctr">
            <a:noAutofit/>
          </a:bodyPr>
          <a:lstStyle>
            <a:lvl1pPr marL="0" indent="0">
              <a:buNone/>
              <a:defRPr sz="2400" b="0" cap="all" baseline="0">
                <a:solidFill>
                  <a:schemeClr val="accent2"/>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909A9BD-C379-4AC5-B53E-A5A45EE5644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55661735"/>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Interior Divider A">
    <p:bg>
      <p:bgPr>
        <a:solidFill>
          <a:srgbClr val="0F193D"/>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F6210-D191-0444-87F0-7B640472DB6F}"/>
              </a:ext>
            </a:extLst>
          </p:cNvPr>
          <p:cNvSpPr>
            <a:spLocks noGrp="1"/>
          </p:cNvSpPr>
          <p:nvPr>
            <p:ph type="sldNum" sz="quarter" idx="12"/>
          </p:nvPr>
        </p:nvSpPr>
        <p:spPr>
          <a:xfrm>
            <a:off x="1683" y="6545263"/>
            <a:ext cx="731742" cy="312737"/>
          </a:xfrm>
        </p:spPr>
        <p:txBody>
          <a:bodyPr/>
          <a:lstStyle>
            <a:lvl1pPr>
              <a:defRPr>
                <a:solidFill>
                  <a:srgbClr val="FEFCFF"/>
                </a:solidFill>
              </a:defRPr>
            </a:lvl1pPr>
          </a:lstStyle>
          <a:p>
            <a:pPr algn="ctr">
              <a:defRPr/>
            </a:pPr>
            <a:fld id="{B4A077BA-F127-F04E-A4C8-F4B20C74119B}" type="slidenum">
              <a:rPr lang="en-US" smtClean="0"/>
              <a:pPr algn="ctr">
                <a:defRPr/>
              </a:pPr>
              <a:t>‹#›</a:t>
            </a:fld>
            <a:endParaRPr lang="en-US" dirty="0"/>
          </a:p>
        </p:txBody>
      </p:sp>
      <p:pic>
        <p:nvPicPr>
          <p:cNvPr id="6" name="Picture 5">
            <a:extLst>
              <a:ext uri="{FF2B5EF4-FFF2-40B4-BE49-F238E27FC236}">
                <a16:creationId xmlns:a16="http://schemas.microsoft.com/office/drawing/2014/main" id="{DAE75C5E-ACC9-4A06-9700-753E3699490C}"/>
              </a:ext>
            </a:extLst>
          </p:cNvPr>
          <p:cNvPicPr>
            <a:picLocks noChangeAspect="1"/>
          </p:cNvPicPr>
          <p:nvPr userDrawn="1"/>
        </p:nvPicPr>
        <p:blipFill rotWithShape="1">
          <a:blip r:embed="rId2"/>
          <a:srcRect l="45580" t="54217" r="45541"/>
          <a:stretch/>
        </p:blipFill>
        <p:spPr>
          <a:xfrm>
            <a:off x="0" y="1325652"/>
            <a:ext cx="733425" cy="2924902"/>
          </a:xfrm>
          <a:prstGeom prst="rect">
            <a:avLst/>
          </a:prstGeom>
        </p:spPr>
      </p:pic>
      <p:pic>
        <p:nvPicPr>
          <p:cNvPr id="7" name="Picture 6">
            <a:extLst>
              <a:ext uri="{FF2B5EF4-FFF2-40B4-BE49-F238E27FC236}">
                <a16:creationId xmlns:a16="http://schemas.microsoft.com/office/drawing/2014/main" id="{F3F33D3E-C129-4030-8FBF-8AF287B3228C}"/>
              </a:ext>
            </a:extLst>
          </p:cNvPr>
          <p:cNvPicPr>
            <a:picLocks noChangeAspect="1"/>
          </p:cNvPicPr>
          <p:nvPr userDrawn="1"/>
        </p:nvPicPr>
        <p:blipFill>
          <a:blip r:embed="rId3"/>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806910922"/>
      </p:ext>
    </p:extLst>
  </p:cSld>
  <p:clrMapOvr>
    <a:masterClrMapping/>
  </p:clrMapOvr>
  <p:extLst>
    <p:ext uri="{DCECCB84-F9BA-43D5-87BE-67443E8EF086}">
      <p15:sldGuideLst xmlns:p15="http://schemas.microsoft.com/office/powerpoint/2012/main">
        <p15:guide id="1" orient="horz" pos="1433">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A7568F-7468-4889-87B3-AB471CB87CA2}"/>
              </a:ext>
            </a:extLst>
          </p:cNvPr>
          <p:cNvSpPr>
            <a:spLocks noGrp="1"/>
          </p:cNvSpPr>
          <p:nvPr>
            <p:ph sz="quarter" idx="17"/>
          </p:nvPr>
        </p:nvSpPr>
        <p:spPr>
          <a:xfrm>
            <a:off x="1060450" y="1409700"/>
            <a:ext cx="10544175" cy="4029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4D98236-21EF-47D8-8C90-BF202CDC92E9}"/>
              </a:ext>
            </a:extLst>
          </p:cNvPr>
          <p:cNvSpPr>
            <a:spLocks noGrp="1"/>
          </p:cNvSpPr>
          <p:nvPr>
            <p:ph type="title"/>
          </p:nvPr>
        </p:nvSpPr>
        <p:spPr>
          <a:xfrm>
            <a:off x="1060704" y="89"/>
            <a:ext cx="10543467" cy="1325563"/>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E482D945-0850-6B4B-9F56-21379D1A5D8E}"/>
              </a:ext>
            </a:extLst>
          </p:cNvPr>
          <p:cNvSpPr>
            <a:spLocks noGrp="1"/>
          </p:cNvSpPr>
          <p:nvPr>
            <p:ph type="sldNum" sz="quarter" idx="16"/>
          </p:nvPr>
        </p:nvSpPr>
        <p:spPr>
          <a:xfrm>
            <a:off x="1683" y="6545263"/>
            <a:ext cx="731742" cy="312737"/>
          </a:xfrm>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2953408468"/>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B5D998-D892-EF4C-9282-ECA9583C780F}"/>
              </a:ext>
            </a:extLst>
          </p:cNvPr>
          <p:cNvSpPr>
            <a:spLocks noGrp="1"/>
          </p:cNvSpPr>
          <p:nvPr>
            <p:ph type="sldNum" sz="quarter" idx="17"/>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8EC86830-CF4B-4EB1-B1B0-151C45BDC2AC}"/>
              </a:ext>
            </a:extLst>
          </p:cNvPr>
          <p:cNvSpPr>
            <a:spLocks noGrp="1"/>
          </p:cNvSpPr>
          <p:nvPr>
            <p:ph sz="quarter" idx="18"/>
          </p:nvPr>
        </p:nvSpPr>
        <p:spPr>
          <a:xfrm>
            <a:off x="1069974" y="1409700"/>
            <a:ext cx="4721226"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127F7B4D-37B4-426F-9A2D-C3BFA399E4A0}"/>
              </a:ext>
            </a:extLst>
          </p:cNvPr>
          <p:cNvSpPr>
            <a:spLocks noGrp="1"/>
          </p:cNvSpPr>
          <p:nvPr>
            <p:ph sz="quarter" idx="19"/>
          </p:nvPr>
        </p:nvSpPr>
        <p:spPr>
          <a:xfrm>
            <a:off x="5954713" y="1409700"/>
            <a:ext cx="4721225"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055C5AF-D5C0-4EC2-A62E-24F2145574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8570579"/>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18" name="Text Placeholder 15"/>
          <p:cNvSpPr>
            <a:spLocks noGrp="1"/>
          </p:cNvSpPr>
          <p:nvPr>
            <p:ph type="body" sz="quarter" idx="17" hasCustomPrompt="1"/>
          </p:nvPr>
        </p:nvSpPr>
        <p:spPr>
          <a:xfrm>
            <a:off x="1069975" y="1413762"/>
            <a:ext cx="4721225" cy="566112"/>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19" name="Text Placeholder 15"/>
          <p:cNvSpPr>
            <a:spLocks noGrp="1"/>
          </p:cNvSpPr>
          <p:nvPr>
            <p:ph type="body" sz="quarter" idx="18" hasCustomPrompt="1"/>
          </p:nvPr>
        </p:nvSpPr>
        <p:spPr>
          <a:xfrm>
            <a:off x="5955462" y="1409699"/>
            <a:ext cx="4721225" cy="570175"/>
          </a:xfrm>
        </p:spPr>
        <p:txBody>
          <a:bodyPr>
            <a:noAutofit/>
          </a:bodyPr>
          <a:lstStyle>
            <a:lvl1pPr marL="0" indent="0">
              <a:buNone/>
              <a:defRPr sz="2800" b="1">
                <a:solidFill>
                  <a:srgbClr val="0F193D"/>
                </a:solidFill>
              </a:defRPr>
            </a:lvl1pPr>
          </a:lstStyle>
          <a:p>
            <a:pPr lvl="0"/>
            <a:r>
              <a:rPr lang="en-US" altLang="en-US" dirty="0"/>
              <a:t>Click to add text.</a:t>
            </a:r>
            <a:endParaRPr lang="en-US" dirty="0"/>
          </a:p>
        </p:txBody>
      </p:sp>
      <p:sp>
        <p:nvSpPr>
          <p:cNvPr id="4" name="Slide Number Placeholder 3">
            <a:extLst>
              <a:ext uri="{FF2B5EF4-FFF2-40B4-BE49-F238E27FC236}">
                <a16:creationId xmlns:a16="http://schemas.microsoft.com/office/drawing/2014/main" id="{DE325F66-47A7-6A40-8EE4-EE86D168C3B0}"/>
              </a:ext>
            </a:extLst>
          </p:cNvPr>
          <p:cNvSpPr>
            <a:spLocks noGrp="1"/>
          </p:cNvSpPr>
          <p:nvPr>
            <p:ph type="sldNum" sz="quarter" idx="19"/>
          </p:nvPr>
        </p:nvSpPr>
        <p:spPr/>
        <p:txBody>
          <a:bodyPr/>
          <a:lstStyle/>
          <a:p>
            <a:pPr algn="ctr">
              <a:defRPr/>
            </a:pPr>
            <a:fld id="{B4A077BA-F127-F04E-A4C8-F4B20C74119B}" type="slidenum">
              <a:rPr smtClean="0"/>
              <a:pPr algn="ctr">
                <a:defRPr/>
              </a:pPr>
              <a:t>‹#›</a:t>
            </a:fld>
            <a:endParaRPr kern="600" spc="170" dirty="0"/>
          </a:p>
        </p:txBody>
      </p:sp>
      <p:sp>
        <p:nvSpPr>
          <p:cNvPr id="6" name="Content Placeholder 5">
            <a:extLst>
              <a:ext uri="{FF2B5EF4-FFF2-40B4-BE49-F238E27FC236}">
                <a16:creationId xmlns:a16="http://schemas.microsoft.com/office/drawing/2014/main" id="{66861B68-1051-482A-A31D-35F1D24FD294}"/>
              </a:ext>
            </a:extLst>
          </p:cNvPr>
          <p:cNvSpPr>
            <a:spLocks noGrp="1"/>
          </p:cNvSpPr>
          <p:nvPr>
            <p:ph sz="quarter" idx="20"/>
          </p:nvPr>
        </p:nvSpPr>
        <p:spPr>
          <a:xfrm>
            <a:off x="1069975"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D3CC7F1-9791-44F6-87DE-5F1B0214F074}"/>
              </a:ext>
            </a:extLst>
          </p:cNvPr>
          <p:cNvSpPr>
            <a:spLocks noGrp="1"/>
          </p:cNvSpPr>
          <p:nvPr>
            <p:ph sz="quarter" idx="21"/>
          </p:nvPr>
        </p:nvSpPr>
        <p:spPr>
          <a:xfrm>
            <a:off x="5954713" y="1979613"/>
            <a:ext cx="4721225" cy="394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C27DCD8-E90D-4284-B15F-30A682FEA9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985752"/>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8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0234394"/>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195741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A400EA-AD9E-1946-A726-2A7FB6F3BA54}"/>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
        <p:nvSpPr>
          <p:cNvPr id="4" name="Title 3">
            <a:extLst>
              <a:ext uri="{FF2B5EF4-FFF2-40B4-BE49-F238E27FC236}">
                <a16:creationId xmlns:a16="http://schemas.microsoft.com/office/drawing/2014/main" id="{22E20746-6F0C-4B97-B7D5-B1183A3B9D03}"/>
              </a:ext>
            </a:extLst>
          </p:cNvPr>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7615B187-1E97-414C-BA36-ED92DEA8C111}"/>
              </a:ext>
            </a:extLst>
          </p:cNvPr>
          <p:cNvSpPr>
            <a:spLocks noGrp="1"/>
          </p:cNvSpPr>
          <p:nvPr>
            <p:ph type="body" sz="quarter" idx="18"/>
          </p:nvPr>
        </p:nvSpPr>
        <p:spPr>
          <a:xfrm>
            <a:off x="1060450" y="1325563"/>
            <a:ext cx="10544175" cy="463908"/>
          </a:xfrm>
        </p:spPr>
        <p:txBody>
          <a:bodyPr/>
          <a:lstStyle>
            <a:lvl1pPr marL="0" indent="0">
              <a:buNone/>
              <a:defRPr sz="2400" b="0" cap="all" baseline="0">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3484506432"/>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3A3B9-5514-E341-B528-7A32039CE020}"/>
              </a:ext>
            </a:extLst>
          </p:cNvPr>
          <p:cNvSpPr>
            <a:spLocks noGrp="1"/>
          </p:cNvSpPr>
          <p:nvPr>
            <p:ph type="sldNum" sz="quarter" idx="10"/>
          </p:nvPr>
        </p:nvSpPr>
        <p:spPr/>
        <p:txBody>
          <a:bodyPr/>
          <a:lstStyle/>
          <a:p>
            <a:pPr algn="ctr">
              <a:defRPr/>
            </a:pPr>
            <a:fld id="{B4A077BA-F127-F04E-A4C8-F4B20C74119B}" type="slidenum">
              <a:rPr smtClean="0"/>
              <a:pPr algn="ctr">
                <a:defRPr/>
              </a:pPr>
              <a:t>‹#›</a:t>
            </a:fld>
            <a:endParaRPr kern="600" spc="170" dirty="0"/>
          </a:p>
        </p:txBody>
      </p:sp>
    </p:spTree>
    <p:extLst>
      <p:ext uri="{BB962C8B-B14F-4D97-AF65-F5344CB8AC3E}">
        <p14:creationId xmlns:p14="http://schemas.microsoft.com/office/powerpoint/2010/main" val="218360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F193D"/>
        </a:solidFill>
        <a:effectLst/>
      </p:bgPr>
    </p:bg>
    <p:spTree>
      <p:nvGrpSpPr>
        <p:cNvPr id="1" name=""/>
        <p:cNvGrpSpPr/>
        <p:nvPr/>
      </p:nvGrpSpPr>
      <p:grpSpPr>
        <a:xfrm>
          <a:off x="0" y="0"/>
          <a:ext cx="0" cy="0"/>
          <a:chOff x="0" y="0"/>
          <a:chExt cx="0" cy="0"/>
        </a:xfrm>
      </p:grpSpPr>
      <p:pic>
        <p:nvPicPr>
          <p:cNvPr id="5" name="Picture 6" descr="Background pattern&#10;&#10;Description automatically generated">
            <a:extLst>
              <a:ext uri="{FF2B5EF4-FFF2-40B4-BE49-F238E27FC236}">
                <a16:creationId xmlns:a16="http://schemas.microsoft.com/office/drawing/2014/main" id="{E237F0B4-1ED3-BA45-8448-EC59BB60BDC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t="-35868"/>
          <a:stretch>
            <a:fillRect/>
          </a:stretch>
        </p:blipFill>
        <p:spPr bwMode="auto">
          <a:xfrm>
            <a:off x="-6350" y="0"/>
            <a:ext cx="2239963" cy="6858000"/>
          </a:xfrm>
          <a:prstGeom prst="rect">
            <a:avLst/>
          </a:prstGeom>
          <a:solidFill>
            <a:srgbClr val="0033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080B181-C18D-614B-8667-62C9F4935B0A}"/>
              </a:ext>
            </a:extLst>
          </p:cNvPr>
          <p:cNvSpPr/>
          <p:nvPr userDrawn="1"/>
        </p:nvSpPr>
        <p:spPr>
          <a:xfrm>
            <a:off x="-6350" y="4618038"/>
            <a:ext cx="2239963" cy="2239962"/>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8">
            <a:extLst>
              <a:ext uri="{FF2B5EF4-FFF2-40B4-BE49-F238E27FC236}">
                <a16:creationId xmlns:a16="http://schemas.microsoft.com/office/drawing/2014/main" id="{A93BC562-CAF1-9443-BCD8-26D4BBDC02AB}"/>
              </a:ext>
            </a:extLst>
          </p:cNvPr>
          <p:cNvPicPr>
            <a:picLocks noChangeAspect="1" noChangeArrowheads="1"/>
          </p:cNvPicPr>
          <p:nvPr userDrawn="1"/>
        </p:nvPicPr>
        <p:blipFill>
          <a:blip r:embed="rId3"/>
          <a:srcRect/>
          <a:stretch/>
        </p:blipFill>
        <p:spPr bwMode="auto">
          <a:xfrm>
            <a:off x="439738" y="5213551"/>
            <a:ext cx="1346199" cy="10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F7E91C2-1770-2447-A434-D1AB1BCA4A1D}"/>
              </a:ext>
            </a:extLst>
          </p:cNvPr>
          <p:cNvSpPr/>
          <p:nvPr userDrawn="1"/>
        </p:nvSpPr>
        <p:spPr>
          <a:xfrm>
            <a:off x="-6350" y="0"/>
            <a:ext cx="2239963" cy="4618038"/>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13">
            <a:extLst>
              <a:ext uri="{FF2B5EF4-FFF2-40B4-BE49-F238E27FC236}">
                <a16:creationId xmlns:a16="http://schemas.microsoft.com/office/drawing/2014/main" id="{F1CA31B6-F9C5-5A4E-A963-14876535EEF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14626"/>
          <a:stretch/>
        </p:blipFill>
        <p:spPr>
          <a:xfrm>
            <a:off x="0" y="1451398"/>
            <a:ext cx="2233613" cy="3176783"/>
          </a:xfrm>
          <a:prstGeom prst="rect">
            <a:avLst/>
          </a:prstGeom>
        </p:spPr>
      </p:pic>
      <p:sp>
        <p:nvSpPr>
          <p:cNvPr id="3" name="Title 2">
            <a:extLst>
              <a:ext uri="{FF2B5EF4-FFF2-40B4-BE49-F238E27FC236}">
                <a16:creationId xmlns:a16="http://schemas.microsoft.com/office/drawing/2014/main" id="{73FF7CAA-46BE-474D-B276-B8EDF95B5D81}"/>
              </a:ext>
            </a:extLst>
          </p:cNvPr>
          <p:cNvSpPr>
            <a:spLocks noGrp="1"/>
          </p:cNvSpPr>
          <p:nvPr>
            <p:ph type="title" hasCustomPrompt="1"/>
          </p:nvPr>
        </p:nvSpPr>
        <p:spPr>
          <a:xfrm>
            <a:off x="2733973" y="864705"/>
            <a:ext cx="7672388" cy="2784336"/>
          </a:xfrm>
        </p:spPr>
        <p:txBody>
          <a:bodyPr/>
          <a:lstStyle>
            <a:lvl1pPr>
              <a:defRPr lang="en-US" sz="4800" b="1" kern="1200" dirty="0">
                <a:solidFill>
                  <a:srgbClr val="45BCE5"/>
                </a:solidFill>
                <a:latin typeface="Allstate Sans W" panose="02000603000000020004" pitchFamily="2" charset="0"/>
                <a:ea typeface="+mn-ea"/>
                <a:cs typeface="+mn-cs"/>
              </a:defRPr>
            </a:lvl1pPr>
          </a:lstStyle>
          <a:p>
            <a:pPr lvl="0"/>
            <a:r>
              <a:rPr lang="en-US" altLang="en-US" dirty="0"/>
              <a:t>Click to add text.</a:t>
            </a:r>
            <a:endParaRPr lang="en-US" dirty="0"/>
          </a:p>
        </p:txBody>
      </p:sp>
      <p:sp>
        <p:nvSpPr>
          <p:cNvPr id="11" name="Text Placeholder 8">
            <a:extLst>
              <a:ext uri="{FF2B5EF4-FFF2-40B4-BE49-F238E27FC236}">
                <a16:creationId xmlns:a16="http://schemas.microsoft.com/office/drawing/2014/main" id="{73B0DA0D-E254-4678-AEE8-CC238F0FAC69}"/>
              </a:ext>
            </a:extLst>
          </p:cNvPr>
          <p:cNvSpPr>
            <a:spLocks noGrp="1"/>
          </p:cNvSpPr>
          <p:nvPr>
            <p:ph type="body" sz="quarter" idx="13" hasCustomPrompt="1"/>
          </p:nvPr>
        </p:nvSpPr>
        <p:spPr>
          <a:xfrm>
            <a:off x="2733972" y="3707060"/>
            <a:ext cx="1482428" cy="243634"/>
          </a:xfrm>
        </p:spPr>
        <p:txBody>
          <a:bodyPr/>
          <a:lstStyle>
            <a:lvl1pPr>
              <a:defRPr lang="en-US" sz="1000" b="1" kern="1200" spc="170" baseline="0" dirty="0" smtClean="0">
                <a:solidFill>
                  <a:schemeClr val="accent4"/>
                </a:solidFill>
                <a:latin typeface="Allstate Sans W" panose="02000603000000020004" pitchFamily="2" charset="0"/>
                <a:ea typeface="+mn-ea"/>
                <a:cs typeface="+mn-cs"/>
              </a:defRPr>
            </a:lvl1pPr>
            <a:lvl2pPr>
              <a:defRPr lang="en-US" sz="1000" b="1" kern="1200" spc="170" baseline="0" dirty="0" smtClean="0">
                <a:solidFill>
                  <a:srgbClr val="FEFCFF"/>
                </a:solidFill>
                <a:latin typeface="+mn-lt"/>
                <a:ea typeface="+mn-ea"/>
                <a:cs typeface="+mn-cs"/>
              </a:defRPr>
            </a:lvl2pPr>
            <a:lvl3pPr>
              <a:defRPr lang="en-US" sz="1000" b="1" kern="1200" spc="170" baseline="0" dirty="0" smtClean="0">
                <a:solidFill>
                  <a:srgbClr val="FEFCFF"/>
                </a:solidFill>
                <a:latin typeface="+mn-lt"/>
                <a:ea typeface="+mn-ea"/>
                <a:cs typeface="+mn-cs"/>
              </a:defRPr>
            </a:lvl3pPr>
            <a:lvl4pPr>
              <a:defRPr lang="en-US" sz="1000" b="1" kern="1200" spc="170" baseline="0" dirty="0" smtClean="0">
                <a:solidFill>
                  <a:srgbClr val="FEFCFF"/>
                </a:solidFill>
                <a:latin typeface="+mn-lt"/>
                <a:ea typeface="+mn-ea"/>
                <a:cs typeface="+mn-cs"/>
              </a:defRPr>
            </a:lvl4pPr>
            <a:lvl5pPr>
              <a:defRPr lang="en-US" sz="1000" b="1" kern="1200" spc="170" baseline="0" dirty="0">
                <a:solidFill>
                  <a:srgbClr val="FEFCFF"/>
                </a:solidFill>
                <a:latin typeface="+mn-lt"/>
                <a:ea typeface="+mn-ea"/>
                <a:cs typeface="+mn-cs"/>
              </a:defRPr>
            </a:lvl5pPr>
          </a:lstStyle>
          <a:p>
            <a:pPr marL="0" lvl="0" indent="0" algn="l" rtl="0" eaLnBrk="0" fontAlgn="base" hangingPunct="0">
              <a:lnSpc>
                <a:spcPct val="90000"/>
              </a:lnSpc>
              <a:spcBef>
                <a:spcPts val="675"/>
              </a:spcBef>
              <a:spcAft>
                <a:spcPct val="0"/>
              </a:spcAft>
              <a:buFont typeface="Arial" panose="020B0604020202020204" pitchFamily="34" charset="0"/>
              <a:buNone/>
            </a:pPr>
            <a:r>
              <a:rPr lang="en-US" dirty="0"/>
              <a:t>MM.DD.YYYY</a:t>
            </a:r>
          </a:p>
        </p:txBody>
      </p:sp>
      <p:grpSp>
        <p:nvGrpSpPr>
          <p:cNvPr id="2" name="Group 1">
            <a:extLst>
              <a:ext uri="{FF2B5EF4-FFF2-40B4-BE49-F238E27FC236}">
                <a16:creationId xmlns:a16="http://schemas.microsoft.com/office/drawing/2014/main" id="{F4793557-FD93-4E45-AAE7-75F69E545FA4}"/>
              </a:ext>
            </a:extLst>
          </p:cNvPr>
          <p:cNvGrpSpPr/>
          <p:nvPr userDrawn="1"/>
        </p:nvGrpSpPr>
        <p:grpSpPr>
          <a:xfrm>
            <a:off x="2713693" y="5856209"/>
            <a:ext cx="6851411" cy="819369"/>
            <a:chOff x="2713693" y="4729321"/>
            <a:chExt cx="8545334" cy="819369"/>
          </a:xfrm>
        </p:grpSpPr>
        <p:sp>
          <p:nvSpPr>
            <p:cNvPr id="12" name="Rectangle 11">
              <a:extLst>
                <a:ext uri="{FF2B5EF4-FFF2-40B4-BE49-F238E27FC236}">
                  <a16:creationId xmlns:a16="http://schemas.microsoft.com/office/drawing/2014/main" id="{D2925F80-6EBC-48F3-ADC9-3D8FBE47C491}"/>
                </a:ext>
              </a:extLst>
            </p:cNvPr>
            <p:cNvSpPr/>
            <p:nvPr userDrawn="1"/>
          </p:nvSpPr>
          <p:spPr>
            <a:xfrm>
              <a:off x="2713693" y="5148580"/>
              <a:ext cx="8545334" cy="400110"/>
            </a:xfrm>
            <a:prstGeom prst="rect">
              <a:avLst/>
            </a:prstGeom>
          </p:spPr>
          <p:txBody>
            <a:bodyPr wrap="square">
              <a:spAutoFit/>
            </a:bodyPr>
            <a:lstStyle/>
            <a:p>
              <a:endParaRPr lang="en-US" sz="1000" dirty="0">
                <a:solidFill>
                  <a:schemeClr val="bg2"/>
                </a:solidFill>
                <a:latin typeface="Allstate Sans W" panose="02000603000000020004" pitchFamily="2" charset="0"/>
              </a:endParaRPr>
            </a:p>
            <a:p>
              <a:r>
                <a:rPr lang="en-US" sz="1000" dirty="0">
                  <a:solidFill>
                    <a:schemeClr val="bg2"/>
                  </a:solidFill>
                  <a:latin typeface="Allstate Sans W" panose="02000603000000020004" pitchFamily="2" charset="0"/>
                </a:rPr>
                <a:t>ABGH_CV_2087</a:t>
              </a:r>
            </a:p>
          </p:txBody>
        </p:sp>
        <p:sp>
          <p:nvSpPr>
            <p:cNvPr id="15" name="TextBox 14">
              <a:extLst>
                <a:ext uri="{FF2B5EF4-FFF2-40B4-BE49-F238E27FC236}">
                  <a16:creationId xmlns:a16="http://schemas.microsoft.com/office/drawing/2014/main" id="{DF1CA420-0A8E-46EC-8A30-1D5C9C898CCF}"/>
                </a:ext>
              </a:extLst>
            </p:cNvPr>
            <p:cNvSpPr txBox="1"/>
            <p:nvPr userDrawn="1"/>
          </p:nvSpPr>
          <p:spPr>
            <a:xfrm>
              <a:off x="2713694" y="4729321"/>
              <a:ext cx="5906259" cy="307777"/>
            </a:xfrm>
            <a:prstGeom prst="rect">
              <a:avLst/>
            </a:prstGeom>
            <a:noFill/>
          </p:spPr>
          <p:txBody>
            <a:bodyPr wrap="square" rtlCol="0">
              <a:spAutoFit/>
            </a:bodyPr>
            <a:lstStyle/>
            <a:p>
              <a:r>
                <a:rPr lang="en-US" sz="1400" dirty="0">
                  <a:solidFill>
                    <a:srgbClr val="FFFFFF"/>
                  </a:solidFill>
                  <a:latin typeface="Allstate Sans W" panose="02000603000000020004" pitchFamily="2" charset="0"/>
                </a:rPr>
                <a:t>For agent use only. Not for distribution to consumers.</a:t>
              </a:r>
            </a:p>
          </p:txBody>
        </p:sp>
      </p:grpSp>
      <p:pic>
        <p:nvPicPr>
          <p:cNvPr id="17" name="Picture 16">
            <a:extLst>
              <a:ext uri="{FF2B5EF4-FFF2-40B4-BE49-F238E27FC236}">
                <a16:creationId xmlns:a16="http://schemas.microsoft.com/office/drawing/2014/main" id="{BC4970BB-24C8-44C0-A796-6025F4D94695}"/>
              </a:ext>
            </a:extLst>
          </p:cNvPr>
          <p:cNvPicPr>
            <a:picLocks noChangeAspect="1"/>
          </p:cNvPicPr>
          <p:nvPr userDrawn="1"/>
        </p:nvPicPr>
        <p:blipFill>
          <a:blip r:embed="rId5"/>
          <a:stretch>
            <a:fillRect/>
          </a:stretch>
        </p:blipFill>
        <p:spPr>
          <a:xfrm>
            <a:off x="11206072" y="6375269"/>
            <a:ext cx="796196" cy="297814"/>
          </a:xfrm>
          <a:prstGeom prst="rect">
            <a:avLst/>
          </a:prstGeom>
        </p:spPr>
      </p:pic>
    </p:spTree>
    <p:extLst>
      <p:ext uri="{BB962C8B-B14F-4D97-AF65-F5344CB8AC3E}">
        <p14:creationId xmlns:p14="http://schemas.microsoft.com/office/powerpoint/2010/main" val="326720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6.png"/><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3.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6.png"/><Relationship Id="rId5" Type="http://schemas.openxmlformats.org/officeDocument/2006/relationships/slideLayout" Target="../slideLayouts/slideLayout46.xml"/><Relationship Id="rId10"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6.png"/><Relationship Id="rId5" Type="http://schemas.openxmlformats.org/officeDocument/2006/relationships/slideLayout" Target="../slideLayouts/slideLayout54.xml"/><Relationship Id="rId10"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6.png"/><Relationship Id="rId5" Type="http://schemas.openxmlformats.org/officeDocument/2006/relationships/slideLayout" Target="../slideLayouts/slideLayout62.xml"/><Relationship Id="rId10" Type="http://schemas.openxmlformats.org/officeDocument/2006/relationships/image" Target="../media/image1.png"/><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2048256"/>
            <a:ext cx="10543467" cy="40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0" name="Rectangle 9">
            <a:extLst>
              <a:ext uri="{FF2B5EF4-FFF2-40B4-BE49-F238E27FC236}">
                <a16:creationId xmlns:a16="http://schemas.microsoft.com/office/drawing/2014/main" id="{3C56FEF8-C68D-4DEC-84C1-850BAB35178F}"/>
              </a:ext>
            </a:extLst>
          </p:cNvPr>
          <p:cNvSpPr/>
          <p:nvPr userDrawn="1"/>
        </p:nvSpPr>
        <p:spPr>
          <a:xfrm>
            <a:off x="0" y="0"/>
            <a:ext cx="733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45BC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37"/>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FFFFFF"/>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19" name="Picture 18">
            <a:extLst>
              <a:ext uri="{FF2B5EF4-FFF2-40B4-BE49-F238E27FC236}">
                <a16:creationId xmlns:a16="http://schemas.microsoft.com/office/drawing/2014/main" id="{55961BC3-456D-4286-87A8-FBD819CB73FE}"/>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30317482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850" r:id="rId3"/>
    <p:sldLayoutId id="2147483796" r:id="rId4"/>
    <p:sldLayoutId id="2147483797" r:id="rId5"/>
    <p:sldLayoutId id="2147483798" r:id="rId6"/>
    <p:sldLayoutId id="2147483799" r:id="rId7"/>
    <p:sldLayoutId id="2147483800" r:id="rId8"/>
  </p:sldLayoutIdLst>
  <p:hf hdr="0" dt="0"/>
  <p:txStyles>
    <p:titleStyle>
      <a:lvl1pPr algn="l" rtl="0" eaLnBrk="0" fontAlgn="base" hangingPunct="0">
        <a:lnSpc>
          <a:spcPct val="90000"/>
        </a:lnSpc>
        <a:spcBef>
          <a:spcPct val="0"/>
        </a:spcBef>
        <a:spcAft>
          <a:spcPct val="0"/>
        </a:spcAft>
        <a:defRPr sz="3600" b="1" kern="1200" cap="none" baseline="0">
          <a:solidFill>
            <a:srgbClr val="0033A0"/>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2" name="Rectangle 11">
            <a:extLst>
              <a:ext uri="{FF2B5EF4-FFF2-40B4-BE49-F238E27FC236}">
                <a16:creationId xmlns:a16="http://schemas.microsoft.com/office/drawing/2014/main" id="{38E3C524-238C-45CE-8234-F0703A069B44}"/>
              </a:ext>
            </a:extLst>
          </p:cNvPr>
          <p:cNvSpPr/>
          <p:nvPr userDrawn="1"/>
        </p:nvSpPr>
        <p:spPr>
          <a:xfrm>
            <a:off x="0" y="0"/>
            <a:ext cx="733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sp>
        <p:nvSpPr>
          <p:cNvPr id="13" name="Rectangle 12">
            <a:extLst>
              <a:ext uri="{FF2B5EF4-FFF2-40B4-BE49-F238E27FC236}">
                <a16:creationId xmlns:a16="http://schemas.microsoft.com/office/drawing/2014/main" id="{89F866ED-8A2C-4D53-91B2-B99D1E287421}"/>
              </a:ext>
            </a:extLst>
          </p:cNvPr>
          <p:cNvSpPr/>
          <p:nvPr userDrawn="1"/>
        </p:nvSpPr>
        <p:spPr>
          <a:xfrm>
            <a:off x="0" y="-1499"/>
            <a:ext cx="733425" cy="13271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4" name="Picture 8">
            <a:extLst>
              <a:ext uri="{FF2B5EF4-FFF2-40B4-BE49-F238E27FC236}">
                <a16:creationId xmlns:a16="http://schemas.microsoft.com/office/drawing/2014/main" id="{0E2CD669-9367-4FDD-B716-137118BF1875}"/>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B557581-BE89-4E7D-B5AE-27EBB44438E4}"/>
              </a:ext>
            </a:extLst>
          </p:cNvPr>
          <p:cNvPicPr>
            <a:picLocks noChangeAspect="1"/>
          </p:cNvPicPr>
          <p:nvPr userDrawn="1"/>
        </p:nvPicPr>
        <p:blipFill rotWithShape="1">
          <a:blip r:embed="rId11"/>
          <a:srcRect l="45580" t="54217" r="45541"/>
          <a:stretch/>
        </p:blipFill>
        <p:spPr>
          <a:xfrm>
            <a:off x="0" y="1325652"/>
            <a:ext cx="733425" cy="2924937"/>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FFFFFF"/>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17" name="Picture 16">
            <a:extLst>
              <a:ext uri="{FF2B5EF4-FFF2-40B4-BE49-F238E27FC236}">
                <a16:creationId xmlns:a16="http://schemas.microsoft.com/office/drawing/2014/main" id="{FFD865B0-2931-4094-B6C1-A0693BD3D814}"/>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849" r:id="rId3"/>
    <p:sldLayoutId id="2147483776" r:id="rId4"/>
    <p:sldLayoutId id="2147483777" r:id="rId5"/>
    <p:sldLayoutId id="2147483778" r:id="rId6"/>
    <p:sldLayoutId id="2147483779" r:id="rId7"/>
    <p:sldLayoutId id="2147483780" r:id="rId8"/>
  </p:sldLayoutIdLst>
  <p:hf hdr="0" dt="0"/>
  <p:txStyles>
    <p:titleStyle>
      <a:lvl1pPr algn="l" rtl="0" eaLnBrk="0" fontAlgn="base" hangingPunct="0">
        <a:lnSpc>
          <a:spcPct val="90000"/>
        </a:lnSpc>
        <a:spcBef>
          <a:spcPct val="0"/>
        </a:spcBef>
        <a:spcAft>
          <a:spcPct val="0"/>
        </a:spcAft>
        <a:defRPr sz="3600" b="1" kern="1200" cap="none" baseline="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0" name="Rectangle 9">
            <a:extLst>
              <a:ext uri="{FF2B5EF4-FFF2-40B4-BE49-F238E27FC236}">
                <a16:creationId xmlns:a16="http://schemas.microsoft.com/office/drawing/2014/main" id="{3C56FEF8-C68D-4DEC-84C1-850BAB35178F}"/>
              </a:ext>
            </a:extLst>
          </p:cNvPr>
          <p:cNvSpPr/>
          <p:nvPr userDrawn="1"/>
        </p:nvSpPr>
        <p:spPr>
          <a:xfrm>
            <a:off x="0" y="0"/>
            <a:ext cx="733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00C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FFFFFF"/>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12" name="Picture 11">
            <a:extLst>
              <a:ext uri="{FF2B5EF4-FFF2-40B4-BE49-F238E27FC236}">
                <a16:creationId xmlns:a16="http://schemas.microsoft.com/office/drawing/2014/main" id="{BC7506D6-BE13-4201-A949-2A9BCEE3ECA2}"/>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221488450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51" r:id="rId3"/>
    <p:sldLayoutId id="2147483804" r:id="rId4"/>
    <p:sldLayoutId id="2147483805" r:id="rId5"/>
    <p:sldLayoutId id="2147483806" r:id="rId6"/>
    <p:sldLayoutId id="2147483807" r:id="rId7"/>
    <p:sldLayoutId id="2147483808" r:id="rId8"/>
  </p:sldLayoutIdLst>
  <p:hf hdr="0" dt="0"/>
  <p:txStyles>
    <p:titleStyle>
      <a:lvl1pPr algn="l" rtl="0" eaLnBrk="0" fontAlgn="base" hangingPunct="0">
        <a:lnSpc>
          <a:spcPct val="90000"/>
        </a:lnSpc>
        <a:spcBef>
          <a:spcPct val="0"/>
        </a:spcBef>
        <a:spcAft>
          <a:spcPct val="0"/>
        </a:spcAft>
        <a:defRPr sz="3600" b="1" kern="1200" cap="none" baseline="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0" name="Rectangle 9">
            <a:extLst>
              <a:ext uri="{FF2B5EF4-FFF2-40B4-BE49-F238E27FC236}">
                <a16:creationId xmlns:a16="http://schemas.microsoft.com/office/drawing/2014/main" id="{3C56FEF8-C68D-4DEC-84C1-850BAB35178F}"/>
              </a:ext>
            </a:extLst>
          </p:cNvPr>
          <p:cNvSpPr/>
          <p:nvPr userDrawn="1"/>
        </p:nvSpPr>
        <p:spPr>
          <a:xfrm>
            <a:off x="0" y="0"/>
            <a:ext cx="733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C26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1"/>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2"/>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FFFFFF"/>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12" name="Picture 11">
            <a:extLst>
              <a:ext uri="{FF2B5EF4-FFF2-40B4-BE49-F238E27FC236}">
                <a16:creationId xmlns:a16="http://schemas.microsoft.com/office/drawing/2014/main" id="{4DBBD6BC-6B61-43DF-AC69-80BFE877617B}"/>
              </a:ext>
            </a:extLst>
          </p:cNvPr>
          <p:cNvPicPr>
            <a:picLocks noChangeAspect="1"/>
          </p:cNvPicPr>
          <p:nvPr userDrawn="1"/>
        </p:nvPicPr>
        <p:blipFill>
          <a:blip r:embed="rId13"/>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225350054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52" r:id="rId3"/>
    <p:sldLayoutId id="2147483812" r:id="rId4"/>
    <p:sldLayoutId id="2147483813" r:id="rId5"/>
    <p:sldLayoutId id="2147483857" r:id="rId6"/>
    <p:sldLayoutId id="2147483814" r:id="rId7"/>
    <p:sldLayoutId id="2147483815" r:id="rId8"/>
    <p:sldLayoutId id="2147483816" r:id="rId9"/>
  </p:sldLayoutIdLst>
  <p:hf hdr="0" dt="0"/>
  <p:txStyles>
    <p:titleStyle>
      <a:lvl1pPr algn="l" rtl="0" eaLnBrk="0" fontAlgn="base" hangingPunct="0">
        <a:lnSpc>
          <a:spcPct val="90000"/>
        </a:lnSpc>
        <a:spcBef>
          <a:spcPct val="0"/>
        </a:spcBef>
        <a:spcAft>
          <a:spcPct val="0"/>
        </a:spcAft>
        <a:defRPr sz="3600" b="1" kern="1200" cap="none" baseline="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0E1941"/>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9" name="Picture 8">
            <a:extLst>
              <a:ext uri="{FF2B5EF4-FFF2-40B4-BE49-F238E27FC236}">
                <a16:creationId xmlns:a16="http://schemas.microsoft.com/office/drawing/2014/main" id="{33FFCE41-3C4B-4DF4-B4A7-C41F4DFAE564}"/>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65902642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55" r:id="rId3"/>
    <p:sldLayoutId id="2147483844" r:id="rId4"/>
    <p:sldLayoutId id="2147483845" r:id="rId5"/>
    <p:sldLayoutId id="2147483846" r:id="rId6"/>
    <p:sldLayoutId id="2147483847" r:id="rId7"/>
    <p:sldLayoutId id="2147483848" r:id="rId8"/>
  </p:sldLayoutIdLst>
  <p:hf hdr="0" dt="0"/>
  <p:txStyles>
    <p:titleStyle>
      <a:lvl1pPr algn="l" rtl="0" eaLnBrk="0" fontAlgn="base" hangingPunct="0">
        <a:lnSpc>
          <a:spcPct val="90000"/>
        </a:lnSpc>
        <a:spcBef>
          <a:spcPct val="0"/>
        </a:spcBef>
        <a:spcAft>
          <a:spcPct val="0"/>
        </a:spcAft>
        <a:defRPr sz="3600" b="1" kern="120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ED7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0E1941"/>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9" name="Picture 8">
            <a:extLst>
              <a:ext uri="{FF2B5EF4-FFF2-40B4-BE49-F238E27FC236}">
                <a16:creationId xmlns:a16="http://schemas.microsoft.com/office/drawing/2014/main" id="{64D0CA5E-2799-404C-8FC6-863F528F07A4}"/>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1554231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56" r:id="rId3"/>
    <p:sldLayoutId id="2147483836" r:id="rId4"/>
    <p:sldLayoutId id="2147483837" r:id="rId5"/>
    <p:sldLayoutId id="2147483838" r:id="rId6"/>
    <p:sldLayoutId id="2147483839" r:id="rId7"/>
    <p:sldLayoutId id="2147483840" r:id="rId8"/>
  </p:sldLayoutIdLst>
  <p:hf hdr="0" dt="0"/>
  <p:txStyles>
    <p:titleStyle>
      <a:lvl1pPr algn="l" rtl="0" eaLnBrk="0" fontAlgn="base" hangingPunct="0">
        <a:lnSpc>
          <a:spcPct val="90000"/>
        </a:lnSpc>
        <a:spcBef>
          <a:spcPct val="0"/>
        </a:spcBef>
        <a:spcAft>
          <a:spcPct val="0"/>
        </a:spcAft>
        <a:defRPr sz="3600" b="1" kern="120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00C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0E1941"/>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9" name="Picture 8">
            <a:extLst>
              <a:ext uri="{FF2B5EF4-FFF2-40B4-BE49-F238E27FC236}">
                <a16:creationId xmlns:a16="http://schemas.microsoft.com/office/drawing/2014/main" id="{191E80A6-0648-48E8-B711-C508DE4A2C7F}"/>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6334668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54" r:id="rId3"/>
    <p:sldLayoutId id="2147483828" r:id="rId4"/>
    <p:sldLayoutId id="2147483829" r:id="rId5"/>
    <p:sldLayoutId id="2147483830" r:id="rId6"/>
    <p:sldLayoutId id="2147483831" r:id="rId7"/>
    <p:sldLayoutId id="2147483832" r:id="rId8"/>
  </p:sldLayoutIdLst>
  <p:hf hdr="0" dt="0"/>
  <p:txStyles>
    <p:titleStyle>
      <a:lvl1pPr algn="l" rtl="0" eaLnBrk="0" fontAlgn="base" hangingPunct="0">
        <a:lnSpc>
          <a:spcPct val="90000"/>
        </a:lnSpc>
        <a:spcBef>
          <a:spcPct val="0"/>
        </a:spcBef>
        <a:spcAft>
          <a:spcPct val="0"/>
        </a:spcAft>
        <a:defRPr sz="3600" b="1" kern="120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A56CE8E-6AA1-654A-AF18-8DAD11B69C84}"/>
              </a:ext>
            </a:extLst>
          </p:cNvPr>
          <p:cNvSpPr>
            <a:spLocks noGrp="1" noChangeArrowheads="1"/>
          </p:cNvSpPr>
          <p:nvPr>
            <p:ph type="title"/>
          </p:nvPr>
        </p:nvSpPr>
        <p:spPr bwMode="auto">
          <a:xfrm>
            <a:off x="1060704" y="89"/>
            <a:ext cx="1054346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add text.</a:t>
            </a:r>
          </a:p>
        </p:txBody>
      </p:sp>
      <p:sp>
        <p:nvSpPr>
          <p:cNvPr id="1027" name="Text Placeholder 2">
            <a:extLst>
              <a:ext uri="{FF2B5EF4-FFF2-40B4-BE49-F238E27FC236}">
                <a16:creationId xmlns:a16="http://schemas.microsoft.com/office/drawing/2014/main" id="{6F1D591B-D88D-0742-831A-BF50D1002063}"/>
              </a:ext>
            </a:extLst>
          </p:cNvPr>
          <p:cNvSpPr>
            <a:spLocks noGrp="1" noChangeArrowheads="1"/>
          </p:cNvSpPr>
          <p:nvPr>
            <p:ph type="body" idx="1"/>
          </p:nvPr>
        </p:nvSpPr>
        <p:spPr bwMode="auto">
          <a:xfrm>
            <a:off x="1060704" y="1460589"/>
            <a:ext cx="1054346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add text.</a:t>
            </a:r>
          </a:p>
          <a:p>
            <a:pPr lvl="1"/>
            <a:r>
              <a:rPr lang="en-US" altLang="en-US" dirty="0"/>
              <a:t>First bullet</a:t>
            </a:r>
          </a:p>
          <a:p>
            <a:pPr lvl="2"/>
            <a:r>
              <a:rPr lang="en-US" altLang="en-US" dirty="0"/>
              <a:t>Second bullet</a:t>
            </a:r>
          </a:p>
          <a:p>
            <a:pPr lvl="3"/>
            <a:r>
              <a:rPr lang="en-US" altLang="en-US" dirty="0"/>
              <a:t>Third bullet</a:t>
            </a:r>
          </a:p>
          <a:p>
            <a:pPr lvl="4"/>
            <a:r>
              <a:rPr lang="en-US" altLang="en-US" dirty="0"/>
              <a:t>Fourth bullet</a:t>
            </a:r>
          </a:p>
        </p:txBody>
      </p:sp>
      <p:sp>
        <p:nvSpPr>
          <p:cNvPr id="11" name="Rectangle 10">
            <a:extLst>
              <a:ext uri="{FF2B5EF4-FFF2-40B4-BE49-F238E27FC236}">
                <a16:creationId xmlns:a16="http://schemas.microsoft.com/office/drawing/2014/main" id="{125DA336-08EC-4AA5-88B3-EEA25BE66E01}"/>
              </a:ext>
            </a:extLst>
          </p:cNvPr>
          <p:cNvSpPr/>
          <p:nvPr userDrawn="1"/>
        </p:nvSpPr>
        <p:spPr>
          <a:xfrm>
            <a:off x="0" y="-1499"/>
            <a:ext cx="733425" cy="1327151"/>
          </a:xfrm>
          <a:prstGeom prst="rect">
            <a:avLst/>
          </a:prstGeom>
          <a:solidFill>
            <a:srgbClr val="C26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45BCE5"/>
              </a:solidFill>
            </a:endParaRPr>
          </a:p>
        </p:txBody>
      </p:sp>
      <p:pic>
        <p:nvPicPr>
          <p:cNvPr id="16" name="Picture 8">
            <a:extLst>
              <a:ext uri="{FF2B5EF4-FFF2-40B4-BE49-F238E27FC236}">
                <a16:creationId xmlns:a16="http://schemas.microsoft.com/office/drawing/2014/main" id="{68BCB830-3F1E-4523-BF28-09E96FB4AE12}"/>
              </a:ext>
            </a:extLst>
          </p:cNvPr>
          <p:cNvPicPr>
            <a:picLocks noChangeAspect="1" noChangeArrowheads="1"/>
          </p:cNvPicPr>
          <p:nvPr userDrawn="1"/>
        </p:nvPicPr>
        <p:blipFill>
          <a:blip r:embed="rId10"/>
          <a:srcRect/>
          <a:stretch/>
        </p:blipFill>
        <p:spPr bwMode="auto">
          <a:xfrm>
            <a:off x="163513" y="864146"/>
            <a:ext cx="403223" cy="31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B43D76F-539E-4DD4-9F73-7249E5286ED6}"/>
              </a:ext>
            </a:extLst>
          </p:cNvPr>
          <p:cNvPicPr>
            <a:picLocks noChangeAspect="1"/>
          </p:cNvPicPr>
          <p:nvPr userDrawn="1"/>
        </p:nvPicPr>
        <p:blipFill rotWithShape="1">
          <a:blip r:embed="rId11"/>
          <a:srcRect l="45580" t="54217" r="45541"/>
          <a:stretch/>
        </p:blipFill>
        <p:spPr>
          <a:xfrm>
            <a:off x="0" y="1325652"/>
            <a:ext cx="733425" cy="2924902"/>
          </a:xfrm>
          <a:prstGeom prst="rect">
            <a:avLst/>
          </a:prstGeom>
        </p:spPr>
      </p:pic>
      <p:sp>
        <p:nvSpPr>
          <p:cNvPr id="6" name="Slide Number Placeholder 5">
            <a:extLst>
              <a:ext uri="{FF2B5EF4-FFF2-40B4-BE49-F238E27FC236}">
                <a16:creationId xmlns:a16="http://schemas.microsoft.com/office/drawing/2014/main" id="{BEDE811E-DF0D-9F44-98F0-8AE7678253D7}"/>
              </a:ext>
            </a:extLst>
          </p:cNvPr>
          <p:cNvSpPr>
            <a:spLocks noGrp="1"/>
          </p:cNvSpPr>
          <p:nvPr>
            <p:ph type="sldNum" sz="quarter" idx="4"/>
          </p:nvPr>
        </p:nvSpPr>
        <p:spPr>
          <a:xfrm>
            <a:off x="1683" y="6545263"/>
            <a:ext cx="731742" cy="312737"/>
          </a:xfrm>
          <a:prstGeom prst="rect">
            <a:avLst/>
          </a:prstGeom>
        </p:spPr>
        <p:txBody>
          <a:bodyPr vert="horz" lIns="91440" tIns="45720" rIns="91440" bIns="45720" rtlCol="0" anchor="ctr"/>
          <a:lstStyle>
            <a:lvl1pPr algn="r" eaLnBrk="1" fontAlgn="auto" hangingPunct="1">
              <a:spcBef>
                <a:spcPts val="0"/>
              </a:spcBef>
              <a:spcAft>
                <a:spcPts val="0"/>
              </a:spcAft>
              <a:defRPr lang="en-US" sz="900" b="1" kern="600" spc="170" baseline="0" smtClean="0">
                <a:solidFill>
                  <a:srgbClr val="0E1941"/>
                </a:solidFill>
                <a:latin typeface="Allstate Sans W" panose="02000603000000020004" pitchFamily="2" charset="0"/>
                <a:ea typeface="+mn-ea"/>
                <a:cs typeface="Arial" panose="020B0604020202020204" pitchFamily="34" charset="0"/>
              </a:defRPr>
            </a:lvl1pPr>
          </a:lstStyle>
          <a:p>
            <a:pPr algn="ctr">
              <a:defRPr/>
            </a:pPr>
            <a:fld id="{B4A077BA-F127-F04E-A4C8-F4B20C74119B}" type="slidenum">
              <a:rPr lang="en-US" smtClean="0"/>
              <a:pPr algn="ctr">
                <a:defRPr/>
              </a:pPr>
              <a:t>‹#›</a:t>
            </a:fld>
            <a:endParaRPr lang="en-US" dirty="0"/>
          </a:p>
        </p:txBody>
      </p:sp>
      <p:pic>
        <p:nvPicPr>
          <p:cNvPr id="12" name="Picture 11">
            <a:extLst>
              <a:ext uri="{FF2B5EF4-FFF2-40B4-BE49-F238E27FC236}">
                <a16:creationId xmlns:a16="http://schemas.microsoft.com/office/drawing/2014/main" id="{5F172E8A-6E2B-4150-94AF-08E9F1438712}"/>
              </a:ext>
            </a:extLst>
          </p:cNvPr>
          <p:cNvPicPr>
            <a:picLocks noChangeAspect="1"/>
          </p:cNvPicPr>
          <p:nvPr userDrawn="1"/>
        </p:nvPicPr>
        <p:blipFill>
          <a:blip r:embed="rId12"/>
          <a:stretch>
            <a:fillRect/>
          </a:stretch>
        </p:blipFill>
        <p:spPr>
          <a:xfrm>
            <a:off x="11206072" y="6375269"/>
            <a:ext cx="796196" cy="297813"/>
          </a:xfrm>
          <a:prstGeom prst="rect">
            <a:avLst/>
          </a:prstGeom>
        </p:spPr>
      </p:pic>
    </p:spTree>
    <p:extLst>
      <p:ext uri="{BB962C8B-B14F-4D97-AF65-F5344CB8AC3E}">
        <p14:creationId xmlns:p14="http://schemas.microsoft.com/office/powerpoint/2010/main" val="300121296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53" r:id="rId3"/>
    <p:sldLayoutId id="2147483820" r:id="rId4"/>
    <p:sldLayoutId id="2147483821" r:id="rId5"/>
    <p:sldLayoutId id="2147483822" r:id="rId6"/>
    <p:sldLayoutId id="2147483823" r:id="rId7"/>
    <p:sldLayoutId id="2147483824" r:id="rId8"/>
  </p:sldLayoutIdLst>
  <p:hf hdr="0" dt="0"/>
  <p:txStyles>
    <p:titleStyle>
      <a:lvl1pPr algn="l" rtl="0" eaLnBrk="0" fontAlgn="base" hangingPunct="0">
        <a:lnSpc>
          <a:spcPct val="90000"/>
        </a:lnSpc>
        <a:spcBef>
          <a:spcPct val="0"/>
        </a:spcBef>
        <a:spcAft>
          <a:spcPct val="0"/>
        </a:spcAft>
        <a:defRPr sz="3600" b="1" kern="1200">
          <a:solidFill>
            <a:schemeClr val="accent3"/>
          </a:solidFill>
          <a:latin typeface="Allstate Sans W" panose="02000603000000020004" pitchFamily="2"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hyperlink" Target="https://www.surveymonkey.com/r/ALLSTATEBENEFITS-COREVALUECERT" TargetMode="External"/><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B7BBD-14A2-9443-BA71-C26DD5511A53}"/>
              </a:ext>
            </a:extLst>
          </p:cNvPr>
          <p:cNvSpPr>
            <a:spLocks noGrp="1"/>
          </p:cNvSpPr>
          <p:nvPr>
            <p:ph type="title"/>
          </p:nvPr>
        </p:nvSpPr>
        <p:spPr>
          <a:xfrm>
            <a:off x="2733972" y="864705"/>
            <a:ext cx="8848427" cy="2784336"/>
          </a:xfrm>
        </p:spPr>
        <p:txBody>
          <a:bodyPr/>
          <a:lstStyle/>
          <a:p>
            <a:r>
              <a:rPr lang="en-US" sz="6000" dirty="0"/>
              <a:t>Core Value</a:t>
            </a:r>
          </a:p>
        </p:txBody>
      </p:sp>
      <p:sp>
        <p:nvSpPr>
          <p:cNvPr id="15" name="Text Placeholder 14">
            <a:extLst>
              <a:ext uri="{FF2B5EF4-FFF2-40B4-BE49-F238E27FC236}">
                <a16:creationId xmlns:a16="http://schemas.microsoft.com/office/drawing/2014/main" id="{E31E296E-5751-4453-BBAB-25B680CD3BD1}"/>
              </a:ext>
            </a:extLst>
          </p:cNvPr>
          <p:cNvSpPr>
            <a:spLocks noGrp="1"/>
          </p:cNvSpPr>
          <p:nvPr>
            <p:ph type="body" sz="quarter" idx="13"/>
          </p:nvPr>
        </p:nvSpPr>
        <p:spPr/>
        <p:txBody>
          <a:bodyPr/>
          <a:lstStyle/>
          <a:p>
            <a:pPr indent="0">
              <a:buNone/>
            </a:pPr>
            <a:r>
              <a:rPr lang="en-US" sz="1200" dirty="0"/>
              <a:t>02.01.2023</a:t>
            </a:r>
          </a:p>
        </p:txBody>
      </p:sp>
    </p:spTree>
    <p:extLst>
      <p:ext uri="{BB962C8B-B14F-4D97-AF65-F5344CB8AC3E}">
        <p14:creationId xmlns:p14="http://schemas.microsoft.com/office/powerpoint/2010/main" val="2498107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48173DC-7350-4AFC-835F-F7769D34A0C8}"/>
              </a:ext>
            </a:extLst>
          </p:cNvPr>
          <p:cNvGraphicFramePr>
            <a:graphicFrameLocks noGrp="1"/>
          </p:cNvGraphicFramePr>
          <p:nvPr>
            <p:ph sz="quarter" idx="17"/>
            <p:extLst>
              <p:ext uri="{D42A27DB-BD31-4B8C-83A1-F6EECF244321}">
                <p14:modId xmlns:p14="http://schemas.microsoft.com/office/powerpoint/2010/main" val="1108570494"/>
              </p:ext>
            </p:extLst>
          </p:nvPr>
        </p:nvGraphicFramePr>
        <p:xfrm>
          <a:off x="1060349" y="1409699"/>
          <a:ext cx="10805081" cy="4571353"/>
        </p:xfrm>
        <a:graphic>
          <a:graphicData uri="http://schemas.openxmlformats.org/drawingml/2006/table">
            <a:tbl>
              <a:tblPr firstRow="1" bandRow="1">
                <a:tableStyleId>{5C22544A-7EE6-4342-B048-85BDC9FD1C3A}</a:tableStyleId>
              </a:tblPr>
              <a:tblGrid>
                <a:gridCol w="2627949">
                  <a:extLst>
                    <a:ext uri="{9D8B030D-6E8A-4147-A177-3AD203B41FA5}">
                      <a16:colId xmlns:a16="http://schemas.microsoft.com/office/drawing/2014/main" val="3178584913"/>
                    </a:ext>
                  </a:extLst>
                </a:gridCol>
                <a:gridCol w="4088566">
                  <a:extLst>
                    <a:ext uri="{9D8B030D-6E8A-4147-A177-3AD203B41FA5}">
                      <a16:colId xmlns:a16="http://schemas.microsoft.com/office/drawing/2014/main" val="1947308665"/>
                    </a:ext>
                  </a:extLst>
                </a:gridCol>
                <a:gridCol w="4088566">
                  <a:extLst>
                    <a:ext uri="{9D8B030D-6E8A-4147-A177-3AD203B41FA5}">
                      <a16:colId xmlns:a16="http://schemas.microsoft.com/office/drawing/2014/main" val="968764575"/>
                    </a:ext>
                  </a:extLst>
                </a:gridCol>
              </a:tblGrid>
              <a:tr h="740664">
                <a:tc>
                  <a:txBody>
                    <a:bodyPr/>
                    <a:lstStyle/>
                    <a:p>
                      <a:pPr algn="ctr"/>
                      <a:endParaRPr lang="en-US" sz="2400" dirty="0">
                        <a:latin typeface="Allstate Sans W" panose="02000603000000020004"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18E09A"/>
                          </a:solidFill>
                          <a:latin typeface="Allstate Sans W" panose="02000603000000020004" pitchFamily="2" charset="0"/>
                        </a:rPr>
                        <a:t>Core Value Plans</a:t>
                      </a:r>
                    </a:p>
                  </a:txBody>
                  <a:tcPr anchor="ctr">
                    <a:lnL w="12700" cmpd="sng">
                      <a:noFill/>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accent2"/>
                          </a:solidFill>
                          <a:latin typeface="Allstate Sans W" panose="02000603000000020004" pitchFamily="2" charset="0"/>
                        </a:rPr>
                        <a:t>Self-Funded PPO</a:t>
                      </a:r>
                    </a:p>
                  </a:txBody>
                  <a:tcPr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791774"/>
                  </a:ext>
                </a:extLst>
              </a:tr>
              <a:tr h="1453249">
                <a:tc>
                  <a:txBody>
                    <a:bodyPr/>
                    <a:lstStyle/>
                    <a:p>
                      <a:pPr algn="ctr"/>
                      <a:r>
                        <a:rPr lang="en-US" sz="2200" dirty="0">
                          <a:solidFill>
                            <a:srgbClr val="FFFFFF"/>
                          </a:solidFill>
                          <a:latin typeface="Allstate Sans W" panose="02000603000000020004" pitchFamily="2" charset="0"/>
                        </a:rPr>
                        <a:t>Member Responsibility</a:t>
                      </a:r>
                    </a:p>
                  </a:txBody>
                  <a:tcPr anchor="ctr">
                    <a:lnL w="12700" cap="flat" cmpd="sng" algn="ctr">
                      <a:solidFill>
                        <a:schemeClr val="accent1"/>
                      </a:solidFill>
                      <a:prstDash val="solid"/>
                      <a:round/>
                      <a:headEnd type="none" w="med" len="med"/>
                      <a:tailEnd type="none" w="med" len="med"/>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buClr>
                          <a:srgbClr val="037E68"/>
                        </a:buClr>
                        <a:buFont typeface="Arial" panose="020B0604020202020204" pitchFamily="34" charset="0"/>
                        <a:buNone/>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Deductibles, copays,  coinsurance, and non-covered services </a:t>
                      </a:r>
                    </a:p>
                    <a:p>
                      <a:pPr marL="0" lvl="0" indent="0">
                        <a:buClr>
                          <a:srgbClr val="037E68"/>
                        </a:buClr>
                        <a:buFont typeface="Arial" panose="020B0604020202020204" pitchFamily="34" charset="0"/>
                        <a:buNone/>
                      </a:pPr>
                      <a:endParaRPr lang="en-US" sz="1400" dirty="0">
                        <a:latin typeface="Allstate Sans W" panose="02000603000000020004" pitchFamily="2" charset="0"/>
                      </a:endParaRP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Clr>
                          <a:schemeClr val="accent2"/>
                        </a:buClr>
                        <a:buFont typeface="Arial" panose="020B0604020202020204" pitchFamily="34" charset="0"/>
                        <a:buNone/>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Deductibles, copays,  coinsurance, and non-covered services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154031"/>
                  </a:ext>
                </a:extLst>
              </a:tr>
              <a:tr h="953949">
                <a:tc>
                  <a:txBody>
                    <a:bodyPr/>
                    <a:lstStyle/>
                    <a:p>
                      <a:pPr algn="ctr"/>
                      <a:r>
                        <a:rPr lang="en-US" sz="2200" dirty="0">
                          <a:solidFill>
                            <a:srgbClr val="FFFFFF"/>
                          </a:solidFill>
                          <a:latin typeface="Allstate Sans W" panose="02000603000000020004" pitchFamily="2" charset="0"/>
                        </a:rPr>
                        <a:t>Balance Bill</a:t>
                      </a:r>
                    </a:p>
                    <a:p>
                      <a:pPr algn="ctr"/>
                      <a:r>
                        <a:rPr lang="en-US" sz="1600" dirty="0">
                          <a:solidFill>
                            <a:srgbClr val="FFFFFF"/>
                          </a:solidFill>
                          <a:latin typeface="Allstate Sans W" panose="02000603000000020004" pitchFamily="2" charset="0"/>
                        </a:rPr>
                        <a:t>For amounts in excess of deductibles, copays, and coinsurance</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buClr>
                          <a:srgbClr val="037E68"/>
                        </a:buClr>
                        <a:buFont typeface="Arial" panose="020B0604020202020204" pitchFamily="34" charset="0"/>
                        <a:buNone/>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May occur for amounts above the plan Maximum Allowable Amounts (MAA), in which case the Member Advocacy Team negotiates with the providers</a:t>
                      </a:r>
                    </a:p>
                    <a:p>
                      <a:pPr marL="342900" lvl="0" indent="-342900">
                        <a:buClr>
                          <a:srgbClr val="037E68"/>
                        </a:buClr>
                        <a:buFont typeface="Arial" panose="020B0604020202020204" pitchFamily="34" charset="0"/>
                        <a:buChar char="•"/>
                      </a:pPr>
                      <a:endParaRPr lang="en-US" sz="1600" dirty="0">
                        <a:latin typeface="Allstate Sans W" panose="02000603000000020004" pitchFamily="2" charset="0"/>
                      </a:endParaRP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Clr>
                          <a:schemeClr val="accent2"/>
                        </a:buClr>
                        <a:buFont typeface="Arial" panose="020B0604020202020204" pitchFamily="34" charset="0"/>
                        <a:buNone/>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May occur with out-of-network charges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28981"/>
                  </a:ext>
                </a:extLst>
              </a:tr>
            </a:tbl>
          </a:graphicData>
        </a:graphic>
      </p:graphicFrame>
      <p:sp>
        <p:nvSpPr>
          <p:cNvPr id="3" name="Title 2">
            <a:extLst>
              <a:ext uri="{FF2B5EF4-FFF2-40B4-BE49-F238E27FC236}">
                <a16:creationId xmlns:a16="http://schemas.microsoft.com/office/drawing/2014/main" id="{91942A28-DEFB-4A59-9316-FC9C33D63D45}"/>
              </a:ext>
            </a:extLst>
          </p:cNvPr>
          <p:cNvSpPr>
            <a:spLocks noGrp="1"/>
          </p:cNvSpPr>
          <p:nvPr>
            <p:ph type="title"/>
          </p:nvPr>
        </p:nvSpPr>
        <p:spPr/>
        <p:txBody>
          <a:bodyPr/>
          <a:lstStyle/>
          <a:p>
            <a:r>
              <a:rPr lang="en-US" dirty="0"/>
              <a:t>Core Value vs. Self-Funded PPO</a:t>
            </a:r>
          </a:p>
        </p:txBody>
      </p:sp>
      <p:sp>
        <p:nvSpPr>
          <p:cNvPr id="4" name="Slide Number Placeholder 3">
            <a:extLst>
              <a:ext uri="{FF2B5EF4-FFF2-40B4-BE49-F238E27FC236}">
                <a16:creationId xmlns:a16="http://schemas.microsoft.com/office/drawing/2014/main" id="{4CF1B6EF-F27A-4C43-AA16-78249D682148}"/>
              </a:ext>
            </a:extLst>
          </p:cNvPr>
          <p:cNvSpPr>
            <a:spLocks noGrp="1"/>
          </p:cNvSpPr>
          <p:nvPr>
            <p:ph type="sldNum" sz="quarter" idx="16"/>
          </p:nvPr>
        </p:nvSpPr>
        <p:spPr/>
        <p:txBody>
          <a:bodyPr/>
          <a:lstStyle/>
          <a:p>
            <a:pPr algn="ctr">
              <a:defRPr/>
            </a:pPr>
            <a:fld id="{B4A077BA-F127-F04E-A4C8-F4B20C74119B}" type="slidenum">
              <a:rPr lang="en-US" smtClean="0"/>
              <a:pPr algn="ctr">
                <a:defRPr/>
              </a:pPr>
              <a:t>10</a:t>
            </a:fld>
            <a:endParaRPr lang="en-US" kern="600" spc="170" dirty="0"/>
          </a:p>
        </p:txBody>
      </p:sp>
    </p:spTree>
    <p:extLst>
      <p:ext uri="{BB962C8B-B14F-4D97-AF65-F5344CB8AC3E}">
        <p14:creationId xmlns:p14="http://schemas.microsoft.com/office/powerpoint/2010/main" val="1460216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C56FBDF-162C-4E03-98EF-D947DA5FFABB}"/>
              </a:ext>
            </a:extLst>
          </p:cNvPr>
          <p:cNvGraphicFramePr>
            <a:graphicFrameLocks noGrp="1"/>
          </p:cNvGraphicFramePr>
          <p:nvPr>
            <p:ph sz="quarter" idx="17"/>
            <p:extLst>
              <p:ext uri="{D42A27DB-BD31-4B8C-83A1-F6EECF244321}">
                <p14:modId xmlns:p14="http://schemas.microsoft.com/office/powerpoint/2010/main" val="190095234"/>
              </p:ext>
            </p:extLst>
          </p:nvPr>
        </p:nvGraphicFramePr>
        <p:xfrm>
          <a:off x="1060449" y="2047875"/>
          <a:ext cx="10717893" cy="4030708"/>
        </p:xfrm>
        <a:graphic>
          <a:graphicData uri="http://schemas.openxmlformats.org/drawingml/2006/table">
            <a:tbl>
              <a:tblPr firstRow="1" bandRow="1">
                <a:tableStyleId>{5C22544A-7EE6-4342-B048-85BDC9FD1C3A}</a:tableStyleId>
              </a:tblPr>
              <a:tblGrid>
                <a:gridCol w="3967746">
                  <a:extLst>
                    <a:ext uri="{9D8B030D-6E8A-4147-A177-3AD203B41FA5}">
                      <a16:colId xmlns:a16="http://schemas.microsoft.com/office/drawing/2014/main" val="2141105737"/>
                    </a:ext>
                  </a:extLst>
                </a:gridCol>
                <a:gridCol w="6750147">
                  <a:extLst>
                    <a:ext uri="{9D8B030D-6E8A-4147-A177-3AD203B41FA5}">
                      <a16:colId xmlns:a16="http://schemas.microsoft.com/office/drawing/2014/main" val="567449104"/>
                    </a:ext>
                  </a:extLst>
                </a:gridCol>
              </a:tblGrid>
              <a:tr h="738868">
                <a:tc>
                  <a:txBody>
                    <a:bodyPr/>
                    <a:lstStyle/>
                    <a:p>
                      <a:pPr algn="ctr"/>
                      <a:r>
                        <a:rPr lang="en-US" sz="2400" dirty="0">
                          <a:solidFill>
                            <a:srgbClr val="FFFFFF"/>
                          </a:solidFill>
                          <a:latin typeface="Allstate Sans W" panose="02000603000000020004" pitchFamily="2" charset="0"/>
                        </a:rPr>
                        <a:t>Type of Service</a:t>
                      </a:r>
                    </a:p>
                  </a:txBody>
                  <a:tcPr anchor="ctr">
                    <a:lnL w="12700" cap="flat" cmpd="sng" algn="ctr">
                      <a:solidFill>
                        <a:schemeClr val="accent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2400" dirty="0">
                          <a:latin typeface="Allstate Sans W" panose="02000603000000020004" pitchFamily="2" charset="0"/>
                        </a:rPr>
                        <a:t>Reimbursement Rate</a:t>
                      </a:r>
                    </a:p>
                  </a:txBody>
                  <a:tcPr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6587426"/>
                  </a:ext>
                </a:extLst>
              </a:tr>
              <a:tr h="822960">
                <a:tc>
                  <a:txBody>
                    <a:bodyPr/>
                    <a:lstStyle/>
                    <a:p>
                      <a:pPr algn="ctr"/>
                      <a:r>
                        <a:rPr lang="en-US" sz="2200" dirty="0">
                          <a:solidFill>
                            <a:schemeClr val="accent1"/>
                          </a:solidFill>
                          <a:latin typeface="Allstate Sans W" panose="02000603000000020004" pitchFamily="2" charset="0"/>
                        </a:rPr>
                        <a:t>Office Visits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130%  of the Medicare reimbursement rate or derived equivalent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71394595"/>
                  </a:ext>
                </a:extLst>
              </a:tr>
              <a:tr h="822960">
                <a:tc>
                  <a:txBody>
                    <a:bodyPr/>
                    <a:lstStyle/>
                    <a:p>
                      <a:pPr algn="ctr"/>
                      <a:r>
                        <a:rPr lang="en-US" sz="2200" dirty="0">
                          <a:solidFill>
                            <a:schemeClr val="accent1"/>
                          </a:solidFill>
                          <a:latin typeface="Allstate Sans W" panose="02000603000000020004" pitchFamily="2" charset="0"/>
                        </a:rPr>
                        <a:t>Inpatient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150%  of the Medicare reimbursement rate or derived equivalent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91307789"/>
                  </a:ext>
                </a:extLst>
              </a:tr>
              <a:tr h="822960">
                <a:tc>
                  <a:txBody>
                    <a:bodyPr/>
                    <a:lstStyle/>
                    <a:p>
                      <a:pPr algn="ctr"/>
                      <a:r>
                        <a:rPr lang="en-US" sz="2200" dirty="0">
                          <a:solidFill>
                            <a:schemeClr val="accent1"/>
                          </a:solidFill>
                          <a:latin typeface="Allstate Sans W" panose="02000603000000020004" pitchFamily="2" charset="0"/>
                        </a:rPr>
                        <a:t>Outpatient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130%  of the Medicare reimbursement rate or derived equivalent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76051946"/>
                  </a:ext>
                </a:extLst>
              </a:tr>
              <a:tr h="822960">
                <a:tc>
                  <a:txBody>
                    <a:bodyPr/>
                    <a:lstStyle/>
                    <a:p>
                      <a:pPr algn="ctr"/>
                      <a:r>
                        <a:rPr lang="en-US" sz="2200" dirty="0">
                          <a:solidFill>
                            <a:schemeClr val="accent1"/>
                          </a:solidFill>
                          <a:latin typeface="Allstate Sans W" panose="02000603000000020004" pitchFamily="2" charset="0"/>
                        </a:rPr>
                        <a:t>Prescriptions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Cigna PBM – works same as traditional,  participating pharmacy coverage only</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21169931"/>
                  </a:ext>
                </a:extLst>
              </a:tr>
            </a:tbl>
          </a:graphicData>
        </a:graphic>
      </p:graphicFrame>
      <p:sp>
        <p:nvSpPr>
          <p:cNvPr id="3" name="Title 2">
            <a:extLst>
              <a:ext uri="{FF2B5EF4-FFF2-40B4-BE49-F238E27FC236}">
                <a16:creationId xmlns:a16="http://schemas.microsoft.com/office/drawing/2014/main" id="{DE09D302-2248-41D6-8227-64A94AAA2681}"/>
              </a:ext>
            </a:extLst>
          </p:cNvPr>
          <p:cNvSpPr>
            <a:spLocks noGrp="1"/>
          </p:cNvSpPr>
          <p:nvPr>
            <p:ph type="title"/>
          </p:nvPr>
        </p:nvSpPr>
        <p:spPr/>
        <p:txBody>
          <a:bodyPr/>
          <a:lstStyle/>
          <a:p>
            <a:r>
              <a:rPr lang="en-US" dirty="0"/>
              <a:t>Core Value Plans</a:t>
            </a:r>
          </a:p>
        </p:txBody>
      </p:sp>
      <p:sp>
        <p:nvSpPr>
          <p:cNvPr id="4" name="Slide Number Placeholder 3">
            <a:extLst>
              <a:ext uri="{FF2B5EF4-FFF2-40B4-BE49-F238E27FC236}">
                <a16:creationId xmlns:a16="http://schemas.microsoft.com/office/drawing/2014/main" id="{096C1E87-205A-429B-8E79-31FACF20ACE5}"/>
              </a:ext>
            </a:extLst>
          </p:cNvPr>
          <p:cNvSpPr>
            <a:spLocks noGrp="1"/>
          </p:cNvSpPr>
          <p:nvPr>
            <p:ph type="sldNum" sz="quarter" idx="16"/>
          </p:nvPr>
        </p:nvSpPr>
        <p:spPr/>
        <p:txBody>
          <a:bodyPr/>
          <a:lstStyle/>
          <a:p>
            <a:fld id="{B4A077BA-F127-F04E-A4C8-F4B20C74119B}" type="slidenum">
              <a:rPr lang="en-US" smtClean="0"/>
              <a:pPr/>
              <a:t>11</a:t>
            </a:fld>
            <a:endParaRPr lang="en-US" dirty="0"/>
          </a:p>
        </p:txBody>
      </p:sp>
      <p:sp>
        <p:nvSpPr>
          <p:cNvPr id="8" name="Text Placeholder 7">
            <a:extLst>
              <a:ext uri="{FF2B5EF4-FFF2-40B4-BE49-F238E27FC236}">
                <a16:creationId xmlns:a16="http://schemas.microsoft.com/office/drawing/2014/main" id="{FE02AB5C-DF0D-471F-B394-838BAE110AE0}"/>
              </a:ext>
            </a:extLst>
          </p:cNvPr>
          <p:cNvSpPr>
            <a:spLocks noGrp="1"/>
          </p:cNvSpPr>
          <p:nvPr>
            <p:ph type="body" sz="quarter" idx="18"/>
          </p:nvPr>
        </p:nvSpPr>
        <p:spPr/>
        <p:txBody>
          <a:bodyPr/>
          <a:lstStyle/>
          <a:p>
            <a:r>
              <a:rPr lang="en-US" dirty="0"/>
              <a:t>Reimbursement Rates</a:t>
            </a:r>
          </a:p>
        </p:txBody>
      </p:sp>
    </p:spTree>
    <p:extLst>
      <p:ext uri="{BB962C8B-B14F-4D97-AF65-F5344CB8AC3E}">
        <p14:creationId xmlns:p14="http://schemas.microsoft.com/office/powerpoint/2010/main" val="1359427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C56FBDF-162C-4E03-98EF-D947DA5FFABB}"/>
              </a:ext>
            </a:extLst>
          </p:cNvPr>
          <p:cNvGraphicFramePr>
            <a:graphicFrameLocks noGrp="1"/>
          </p:cNvGraphicFramePr>
          <p:nvPr>
            <p:ph sz="quarter" idx="17"/>
            <p:extLst>
              <p:ext uri="{D42A27DB-BD31-4B8C-83A1-F6EECF244321}">
                <p14:modId xmlns:p14="http://schemas.microsoft.com/office/powerpoint/2010/main" val="3672493026"/>
              </p:ext>
            </p:extLst>
          </p:nvPr>
        </p:nvGraphicFramePr>
        <p:xfrm>
          <a:off x="1060449" y="2047875"/>
          <a:ext cx="10717893" cy="3371589"/>
        </p:xfrm>
        <a:graphic>
          <a:graphicData uri="http://schemas.openxmlformats.org/drawingml/2006/table">
            <a:tbl>
              <a:tblPr firstRow="1" bandRow="1">
                <a:tableStyleId>{5C22544A-7EE6-4342-B048-85BDC9FD1C3A}</a:tableStyleId>
              </a:tblPr>
              <a:tblGrid>
                <a:gridCol w="3967746">
                  <a:extLst>
                    <a:ext uri="{9D8B030D-6E8A-4147-A177-3AD203B41FA5}">
                      <a16:colId xmlns:a16="http://schemas.microsoft.com/office/drawing/2014/main" val="2141105737"/>
                    </a:ext>
                  </a:extLst>
                </a:gridCol>
                <a:gridCol w="6750147">
                  <a:extLst>
                    <a:ext uri="{9D8B030D-6E8A-4147-A177-3AD203B41FA5}">
                      <a16:colId xmlns:a16="http://schemas.microsoft.com/office/drawing/2014/main" val="567449104"/>
                    </a:ext>
                  </a:extLst>
                </a:gridCol>
              </a:tblGrid>
              <a:tr h="740664">
                <a:tc>
                  <a:txBody>
                    <a:bodyPr/>
                    <a:lstStyle/>
                    <a:p>
                      <a:pPr algn="ctr"/>
                      <a:r>
                        <a:rPr lang="en-US" sz="2400" dirty="0">
                          <a:solidFill>
                            <a:srgbClr val="FFFFFF"/>
                          </a:solidFill>
                          <a:latin typeface="Allstate Sans W" panose="02000603000000020004" pitchFamily="2" charset="0"/>
                        </a:rPr>
                        <a:t>Type of Service</a:t>
                      </a:r>
                    </a:p>
                  </a:txBody>
                  <a:tcPr anchor="ctr">
                    <a:lnL w="12700" cap="flat" cmpd="sng" algn="ctr">
                      <a:solidFill>
                        <a:schemeClr val="accent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2400" dirty="0">
                          <a:latin typeface="Allstate Sans W" panose="02000603000000020004" pitchFamily="2" charset="0"/>
                        </a:rPr>
                        <a:t>Reimbursement Rate</a:t>
                      </a:r>
                    </a:p>
                  </a:txBody>
                  <a:tcPr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46587426"/>
                  </a:ext>
                </a:extLst>
              </a:tr>
              <a:tr h="876975">
                <a:tc>
                  <a:txBody>
                    <a:bodyPr/>
                    <a:lstStyle/>
                    <a:p>
                      <a:pPr algn="ctr"/>
                      <a:r>
                        <a:rPr lang="en-US" sz="2200" dirty="0">
                          <a:solidFill>
                            <a:schemeClr val="accent1"/>
                          </a:solidFill>
                          <a:latin typeface="Allstate Sans W" panose="02000603000000020004" pitchFamily="2" charset="0"/>
                        </a:rPr>
                        <a:t>Dialysis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100%  of the Medicare reimbursement rate or derived equivalent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71394595"/>
                  </a:ext>
                </a:extLst>
              </a:tr>
              <a:tr h="876975">
                <a:tc>
                  <a:txBody>
                    <a:bodyPr/>
                    <a:lstStyle/>
                    <a:p>
                      <a:pPr algn="ctr"/>
                      <a:r>
                        <a:rPr lang="en-US" sz="2200" dirty="0">
                          <a:solidFill>
                            <a:schemeClr val="accent1"/>
                          </a:solidFill>
                          <a:latin typeface="Allstate Sans W" panose="02000603000000020004" pitchFamily="2" charset="0"/>
                        </a:rPr>
                        <a:t>Transplants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Pre-authorization is required and members will be required to use designated providers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91307789"/>
                  </a:ext>
                </a:extLst>
              </a:tr>
              <a:tr h="876975">
                <a:tc>
                  <a:txBody>
                    <a:bodyPr/>
                    <a:lstStyle/>
                    <a:p>
                      <a:pPr algn="ctr"/>
                      <a:r>
                        <a:rPr lang="en-US" sz="2200" dirty="0">
                          <a:solidFill>
                            <a:schemeClr val="accent1"/>
                          </a:solidFill>
                          <a:latin typeface="Allstate Sans W" panose="02000603000000020004" pitchFamily="2" charset="0"/>
                        </a:rPr>
                        <a:t>Other </a:t>
                      </a:r>
                      <a:br>
                        <a:rPr lang="en-US" sz="2200" dirty="0">
                          <a:solidFill>
                            <a:schemeClr val="accent1"/>
                          </a:solidFill>
                          <a:latin typeface="Allstate Sans W" panose="02000603000000020004" pitchFamily="2" charset="0"/>
                        </a:rPr>
                      </a:br>
                      <a:r>
                        <a:rPr lang="en-US" sz="2000" dirty="0">
                          <a:solidFill>
                            <a:schemeClr val="accent1"/>
                          </a:solidFill>
                          <a:latin typeface="Allstate Sans W" panose="02000603000000020004" pitchFamily="2" charset="0"/>
                        </a:rPr>
                        <a:t>(</a:t>
                      </a:r>
                      <a:r>
                        <a:rPr lang="en-US" sz="2000" i="1" dirty="0">
                          <a:solidFill>
                            <a:schemeClr val="accent1"/>
                          </a:solidFill>
                          <a:latin typeface="Allstate Sans W" panose="02000603000000020004" pitchFamily="2" charset="0"/>
                        </a:rPr>
                        <a:t>such as DME or PME</a:t>
                      </a:r>
                      <a:r>
                        <a:rPr lang="en-US" sz="2000" dirty="0">
                          <a:solidFill>
                            <a:schemeClr val="accent1"/>
                          </a:solidFill>
                          <a:latin typeface="Allstate Sans W" panose="02000603000000020004" pitchFamily="2" charset="0"/>
                        </a:rPr>
                        <a:t>)</a:t>
                      </a:r>
                      <a:endParaRPr lang="en-US" sz="2200" dirty="0">
                        <a:solidFill>
                          <a:schemeClr val="accent1"/>
                        </a:solidFill>
                        <a:latin typeface="Allstate Sans W" panose="02000603000000020004"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lvl="1"/>
                      <a:r>
                        <a:rPr lang="en-US" sz="2000" dirty="0">
                          <a:solidFill>
                            <a:schemeClr val="accent1"/>
                          </a:solidFill>
                          <a:latin typeface="Allstate Sans W" panose="02000603000000020004" pitchFamily="2" charset="0"/>
                        </a:rPr>
                        <a:t>130%  of the Medicare reimbursement rate or derived equivalent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76051946"/>
                  </a:ext>
                </a:extLst>
              </a:tr>
            </a:tbl>
          </a:graphicData>
        </a:graphic>
      </p:graphicFrame>
      <p:sp>
        <p:nvSpPr>
          <p:cNvPr id="3" name="Title 2">
            <a:extLst>
              <a:ext uri="{FF2B5EF4-FFF2-40B4-BE49-F238E27FC236}">
                <a16:creationId xmlns:a16="http://schemas.microsoft.com/office/drawing/2014/main" id="{DE09D302-2248-41D6-8227-64A94AAA2681}"/>
              </a:ext>
            </a:extLst>
          </p:cNvPr>
          <p:cNvSpPr>
            <a:spLocks noGrp="1"/>
          </p:cNvSpPr>
          <p:nvPr>
            <p:ph type="title"/>
          </p:nvPr>
        </p:nvSpPr>
        <p:spPr/>
        <p:txBody>
          <a:bodyPr/>
          <a:lstStyle/>
          <a:p>
            <a:r>
              <a:rPr lang="en-US" dirty="0"/>
              <a:t>Core Value Plans</a:t>
            </a:r>
          </a:p>
        </p:txBody>
      </p:sp>
      <p:sp>
        <p:nvSpPr>
          <p:cNvPr id="4" name="Slide Number Placeholder 3">
            <a:extLst>
              <a:ext uri="{FF2B5EF4-FFF2-40B4-BE49-F238E27FC236}">
                <a16:creationId xmlns:a16="http://schemas.microsoft.com/office/drawing/2014/main" id="{096C1E87-205A-429B-8E79-31FACF20ACE5}"/>
              </a:ext>
            </a:extLst>
          </p:cNvPr>
          <p:cNvSpPr>
            <a:spLocks noGrp="1"/>
          </p:cNvSpPr>
          <p:nvPr>
            <p:ph type="sldNum" sz="quarter" idx="16"/>
          </p:nvPr>
        </p:nvSpPr>
        <p:spPr/>
        <p:txBody>
          <a:bodyPr/>
          <a:lstStyle/>
          <a:p>
            <a:fld id="{B4A077BA-F127-F04E-A4C8-F4B20C74119B}" type="slidenum">
              <a:rPr lang="en-US" smtClean="0"/>
              <a:pPr/>
              <a:t>12</a:t>
            </a:fld>
            <a:endParaRPr lang="en-US" dirty="0"/>
          </a:p>
        </p:txBody>
      </p:sp>
      <p:sp>
        <p:nvSpPr>
          <p:cNvPr id="8" name="Text Placeholder 7">
            <a:extLst>
              <a:ext uri="{FF2B5EF4-FFF2-40B4-BE49-F238E27FC236}">
                <a16:creationId xmlns:a16="http://schemas.microsoft.com/office/drawing/2014/main" id="{FE02AB5C-DF0D-471F-B394-838BAE110AE0}"/>
              </a:ext>
            </a:extLst>
          </p:cNvPr>
          <p:cNvSpPr>
            <a:spLocks noGrp="1"/>
          </p:cNvSpPr>
          <p:nvPr>
            <p:ph type="body" sz="quarter" idx="18"/>
          </p:nvPr>
        </p:nvSpPr>
        <p:spPr/>
        <p:txBody>
          <a:bodyPr/>
          <a:lstStyle/>
          <a:p>
            <a:r>
              <a:rPr lang="en-US" dirty="0"/>
              <a:t>Reimbursement Rates</a:t>
            </a:r>
          </a:p>
        </p:txBody>
      </p:sp>
    </p:spTree>
    <p:extLst>
      <p:ext uri="{BB962C8B-B14F-4D97-AF65-F5344CB8AC3E}">
        <p14:creationId xmlns:p14="http://schemas.microsoft.com/office/powerpoint/2010/main" val="101315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9C18238-4C7D-4665-9E9C-C97AA45645AE}"/>
              </a:ext>
            </a:extLst>
          </p:cNvPr>
          <p:cNvSpPr/>
          <p:nvPr/>
        </p:nvSpPr>
        <p:spPr>
          <a:xfrm>
            <a:off x="733425" y="2096531"/>
            <a:ext cx="11458575" cy="3595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0D75904-4F30-42AF-89B3-39EC711312E5}"/>
              </a:ext>
            </a:extLst>
          </p:cNvPr>
          <p:cNvSpPr>
            <a:spLocks noGrp="1"/>
          </p:cNvSpPr>
          <p:nvPr>
            <p:ph type="sldNum" sz="quarter" idx="17"/>
          </p:nvPr>
        </p:nvSpPr>
        <p:spPr/>
        <p:txBody>
          <a:bodyPr/>
          <a:lstStyle/>
          <a:p>
            <a:fld id="{B4A077BA-F127-F04E-A4C8-F4B20C74119B}" type="slidenum">
              <a:rPr lang="en-US" smtClean="0"/>
              <a:pPr/>
              <a:t>13</a:t>
            </a:fld>
            <a:endParaRPr lang="en-US" dirty="0"/>
          </a:p>
        </p:txBody>
      </p:sp>
      <p:sp>
        <p:nvSpPr>
          <p:cNvPr id="3" name="Content Placeholder 2">
            <a:extLst>
              <a:ext uri="{FF2B5EF4-FFF2-40B4-BE49-F238E27FC236}">
                <a16:creationId xmlns:a16="http://schemas.microsoft.com/office/drawing/2014/main" id="{349FFD28-96AD-4E90-9587-E9F45C4E77B8}"/>
              </a:ext>
            </a:extLst>
          </p:cNvPr>
          <p:cNvSpPr>
            <a:spLocks noGrp="1"/>
          </p:cNvSpPr>
          <p:nvPr>
            <p:ph sz="quarter" idx="18"/>
          </p:nvPr>
        </p:nvSpPr>
        <p:spPr>
          <a:xfrm>
            <a:off x="1069974" y="2096530"/>
            <a:ext cx="4721226" cy="3595812"/>
          </a:xfrm>
        </p:spPr>
        <p:txBody>
          <a:bodyPr anchor="ctr"/>
          <a:lstStyle/>
          <a:p>
            <a:r>
              <a:rPr lang="en-US" dirty="0">
                <a:solidFill>
                  <a:srgbClr val="FFFFFF"/>
                </a:solidFill>
              </a:rPr>
              <a:t>In-office outpatient surgery</a:t>
            </a:r>
          </a:p>
          <a:p>
            <a:pPr lvl="1"/>
            <a:r>
              <a:rPr lang="en-US" dirty="0">
                <a:solidFill>
                  <a:srgbClr val="FFFFFF"/>
                </a:solidFill>
              </a:rPr>
              <a:t>Deductible is met</a:t>
            </a:r>
          </a:p>
          <a:p>
            <a:pPr lvl="1"/>
            <a:r>
              <a:rPr lang="en-US" dirty="0">
                <a:solidFill>
                  <a:srgbClr val="FFFFFF"/>
                </a:solidFill>
              </a:rPr>
              <a:t>Out-of-pocket is not met</a:t>
            </a:r>
          </a:p>
          <a:p>
            <a:pPr lvl="1"/>
            <a:r>
              <a:rPr lang="en-US" dirty="0">
                <a:solidFill>
                  <a:srgbClr val="FFFFFF"/>
                </a:solidFill>
              </a:rPr>
              <a:t>80/20 coinsurance plan </a:t>
            </a:r>
          </a:p>
        </p:txBody>
      </p:sp>
      <p:sp>
        <p:nvSpPr>
          <p:cNvPr id="5" name="Title 4">
            <a:extLst>
              <a:ext uri="{FF2B5EF4-FFF2-40B4-BE49-F238E27FC236}">
                <a16:creationId xmlns:a16="http://schemas.microsoft.com/office/drawing/2014/main" id="{21F738CA-9D22-4B4D-9AB1-8496D8AA6A64}"/>
              </a:ext>
            </a:extLst>
          </p:cNvPr>
          <p:cNvSpPr>
            <a:spLocks noGrp="1"/>
          </p:cNvSpPr>
          <p:nvPr>
            <p:ph type="title"/>
          </p:nvPr>
        </p:nvSpPr>
        <p:spPr/>
        <p:txBody>
          <a:bodyPr/>
          <a:lstStyle/>
          <a:p>
            <a:r>
              <a:rPr lang="en-US" dirty="0"/>
              <a:t>How Core Value Works</a:t>
            </a:r>
          </a:p>
        </p:txBody>
      </p:sp>
      <p:sp>
        <p:nvSpPr>
          <p:cNvPr id="11" name="Text Placeholder 10">
            <a:extLst>
              <a:ext uri="{FF2B5EF4-FFF2-40B4-BE49-F238E27FC236}">
                <a16:creationId xmlns:a16="http://schemas.microsoft.com/office/drawing/2014/main" id="{F24D99E6-380C-4DB7-B54F-F79A1EAD1FAE}"/>
              </a:ext>
            </a:extLst>
          </p:cNvPr>
          <p:cNvSpPr>
            <a:spLocks noGrp="1"/>
          </p:cNvSpPr>
          <p:nvPr>
            <p:ph type="body" sz="quarter" idx="20"/>
          </p:nvPr>
        </p:nvSpPr>
        <p:spPr/>
        <p:txBody>
          <a:bodyPr/>
          <a:lstStyle/>
          <a:p>
            <a:r>
              <a:rPr lang="en-US" dirty="0"/>
              <a:t>Example</a:t>
            </a:r>
          </a:p>
        </p:txBody>
      </p:sp>
      <p:sp>
        <p:nvSpPr>
          <p:cNvPr id="8" name="Content Placeholder 2">
            <a:extLst>
              <a:ext uri="{FF2B5EF4-FFF2-40B4-BE49-F238E27FC236}">
                <a16:creationId xmlns:a16="http://schemas.microsoft.com/office/drawing/2014/main" id="{CFC80130-2612-4551-8AFF-AC5942E81639}"/>
              </a:ext>
            </a:extLst>
          </p:cNvPr>
          <p:cNvSpPr txBox="1">
            <a:spLocks/>
          </p:cNvSpPr>
          <p:nvPr/>
        </p:nvSpPr>
        <p:spPr>
          <a:xfrm>
            <a:off x="931263" y="6178371"/>
            <a:ext cx="5970280"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1" dirty="0">
                <a:solidFill>
                  <a:schemeClr val="accent1"/>
                </a:solidFill>
                <a:latin typeface="Allstate Sans W" panose="02000603000000020004" pitchFamily="2" charset="0"/>
                <a:ea typeface="Roboto Light" panose="02000000000000000000" pitchFamily="2" charset="0"/>
              </a:rPr>
              <a:t>Note: </a:t>
            </a:r>
            <a:r>
              <a:rPr lang="en-US" sz="1000" dirty="0">
                <a:solidFill>
                  <a:schemeClr val="accent1"/>
                </a:solidFill>
                <a:latin typeface="Allstate Sans W" panose="02000603000000020004" pitchFamily="2" charset="0"/>
                <a:ea typeface="Roboto Light" panose="02000000000000000000" pitchFamily="2" charset="0"/>
              </a:rPr>
              <a:t>For illustrative purposes only, not a real case. | </a:t>
            </a: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130% of Medicare reimbursement rate.</a:t>
            </a:r>
          </a:p>
        </p:txBody>
      </p:sp>
      <p:sp>
        <p:nvSpPr>
          <p:cNvPr id="27" name="Rectangle 7">
            <a:extLst>
              <a:ext uri="{FF2B5EF4-FFF2-40B4-BE49-F238E27FC236}">
                <a16:creationId xmlns:a16="http://schemas.microsoft.com/office/drawing/2014/main" id="{2F5F2071-1395-46C1-9290-45517EEFBB6E}"/>
              </a:ext>
            </a:extLst>
          </p:cNvPr>
          <p:cNvSpPr>
            <a:spLocks noChangeArrowheads="1"/>
          </p:cNvSpPr>
          <p:nvPr/>
        </p:nvSpPr>
        <p:spPr bwMode="auto">
          <a:xfrm>
            <a:off x="6166612" y="2247232"/>
            <a:ext cx="3788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Billed Charge for </a:t>
            </a:r>
            <a:b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b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Covered </a:t>
            </a:r>
            <a:r>
              <a:rPr lang="en-US" altLang="en-US" dirty="0">
                <a:solidFill>
                  <a:srgbClr val="FFFFFF"/>
                </a:solidFill>
                <a:latin typeface="Allstate Sans W" panose="02000603000000020004" pitchFamily="2" charset="0"/>
                <a:cs typeface="Arial" panose="020B0604020202020204" pitchFamily="34" charset="0"/>
              </a:rPr>
              <a:t>S</a:t>
            </a: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ervices</a:t>
            </a:r>
          </a:p>
        </p:txBody>
      </p:sp>
      <p:sp>
        <p:nvSpPr>
          <p:cNvPr id="28" name="Rectangle 8">
            <a:extLst>
              <a:ext uri="{FF2B5EF4-FFF2-40B4-BE49-F238E27FC236}">
                <a16:creationId xmlns:a16="http://schemas.microsoft.com/office/drawing/2014/main" id="{2FD1D649-8926-4CCD-B473-B7F5D8EAF9D6}"/>
              </a:ext>
            </a:extLst>
          </p:cNvPr>
          <p:cNvSpPr>
            <a:spLocks noChangeArrowheads="1"/>
          </p:cNvSpPr>
          <p:nvPr/>
        </p:nvSpPr>
        <p:spPr bwMode="auto">
          <a:xfrm>
            <a:off x="10455673" y="2385732"/>
            <a:ext cx="759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$3,500</a:t>
            </a:r>
          </a:p>
        </p:txBody>
      </p:sp>
      <p:sp>
        <p:nvSpPr>
          <p:cNvPr id="29" name="Rectangle 9">
            <a:extLst>
              <a:ext uri="{FF2B5EF4-FFF2-40B4-BE49-F238E27FC236}">
                <a16:creationId xmlns:a16="http://schemas.microsoft.com/office/drawing/2014/main" id="{6A7BE9CA-8A68-4B0F-B7BF-0331A3874260}"/>
              </a:ext>
            </a:extLst>
          </p:cNvPr>
          <p:cNvSpPr>
            <a:spLocks noChangeArrowheads="1"/>
          </p:cNvSpPr>
          <p:nvPr/>
        </p:nvSpPr>
        <p:spPr bwMode="auto">
          <a:xfrm>
            <a:off x="6166613" y="2965035"/>
            <a:ext cx="3788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Medicare</a:t>
            </a:r>
            <a: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t> </a:t>
            </a:r>
            <a:b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br>
            <a: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t>Reimbursement </a:t>
            </a:r>
            <a:r>
              <a:rPr lang="en-US" altLang="en-US" dirty="0">
                <a:solidFill>
                  <a:srgbClr val="FFFFFF"/>
                </a:solidFill>
                <a:latin typeface="Allstate Sans W" panose="02000603000000020004" pitchFamily="2" charset="0"/>
                <a:cs typeface="Arial" panose="020B0604020202020204" pitchFamily="34" charset="0"/>
              </a:rPr>
              <a:t>R</a:t>
            </a:r>
            <a: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t>ate</a:t>
            </a:r>
            <a:endPar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endParaRPr>
          </a:p>
        </p:txBody>
      </p:sp>
      <p:sp>
        <p:nvSpPr>
          <p:cNvPr id="30" name="Rectangle 10">
            <a:extLst>
              <a:ext uri="{FF2B5EF4-FFF2-40B4-BE49-F238E27FC236}">
                <a16:creationId xmlns:a16="http://schemas.microsoft.com/office/drawing/2014/main" id="{8C0673E0-5C1F-492E-B3A6-521706BB0BDD}"/>
              </a:ext>
            </a:extLst>
          </p:cNvPr>
          <p:cNvSpPr>
            <a:spLocks noChangeArrowheads="1"/>
          </p:cNvSpPr>
          <p:nvPr/>
        </p:nvSpPr>
        <p:spPr bwMode="auto">
          <a:xfrm>
            <a:off x="10482341" y="3103535"/>
            <a:ext cx="733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$1,000</a:t>
            </a:r>
          </a:p>
        </p:txBody>
      </p:sp>
      <p:sp>
        <p:nvSpPr>
          <p:cNvPr id="31" name="Rectangle 11">
            <a:extLst>
              <a:ext uri="{FF2B5EF4-FFF2-40B4-BE49-F238E27FC236}">
                <a16:creationId xmlns:a16="http://schemas.microsoft.com/office/drawing/2014/main" id="{C14FF52E-6133-46BB-8C9F-227DD487F1F3}"/>
              </a:ext>
            </a:extLst>
          </p:cNvPr>
          <p:cNvSpPr>
            <a:spLocks noChangeArrowheads="1"/>
          </p:cNvSpPr>
          <p:nvPr/>
        </p:nvSpPr>
        <p:spPr bwMode="auto">
          <a:xfrm>
            <a:off x="6166612" y="3682838"/>
            <a:ext cx="37726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Plan Maximum</a:t>
            </a:r>
            <a: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t> </a:t>
            </a:r>
            <a:b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br>
            <a:r>
              <a:rPr kumimoji="0" lang="en-US" altLang="en-US" b="0" i="0" u="none" strike="noStrike" cap="none" normalizeH="0" dirty="0">
                <a:ln>
                  <a:noFill/>
                </a:ln>
                <a:solidFill>
                  <a:srgbClr val="FFFFFF"/>
                </a:solidFill>
                <a:effectLst/>
                <a:latin typeface="Allstate Sans W" panose="02000603000000020004" pitchFamily="2" charset="0"/>
                <a:cs typeface="Arial" panose="020B0604020202020204" pitchFamily="34" charset="0"/>
              </a:rPr>
              <a:t>Allowable Amount</a:t>
            </a:r>
            <a:r>
              <a:rPr kumimoji="0" lang="en-US" altLang="en-US" b="0" i="0" u="none" strike="noStrike" cap="none" normalizeH="0" baseline="30000" dirty="0">
                <a:ln>
                  <a:noFill/>
                </a:ln>
                <a:solidFill>
                  <a:srgbClr val="FFFFFF"/>
                </a:solidFill>
                <a:effectLst/>
                <a:latin typeface="Allstate Sans W" panose="02000603000000020004" pitchFamily="2" charset="0"/>
                <a:cs typeface="Arial" panose="020B0604020202020204" pitchFamily="34" charset="0"/>
              </a:rPr>
              <a:t>1</a:t>
            </a:r>
          </a:p>
        </p:txBody>
      </p:sp>
      <p:sp>
        <p:nvSpPr>
          <p:cNvPr id="32" name="Rectangle 14">
            <a:extLst>
              <a:ext uri="{FF2B5EF4-FFF2-40B4-BE49-F238E27FC236}">
                <a16:creationId xmlns:a16="http://schemas.microsoft.com/office/drawing/2014/main" id="{4D140FA2-4D3A-4236-B0C8-E31B88724296}"/>
              </a:ext>
            </a:extLst>
          </p:cNvPr>
          <p:cNvSpPr>
            <a:spLocks noChangeArrowheads="1"/>
          </p:cNvSpPr>
          <p:nvPr/>
        </p:nvSpPr>
        <p:spPr bwMode="auto">
          <a:xfrm>
            <a:off x="10482342" y="3821338"/>
            <a:ext cx="733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US" altLang="en-US" b="0" i="0" u="none" strike="noStrike" cap="none" normalizeH="0" baseline="0" dirty="0">
                <a:ln>
                  <a:noFill/>
                </a:ln>
                <a:solidFill>
                  <a:srgbClr val="FFFFFF"/>
                </a:solidFill>
                <a:effectLst/>
                <a:latin typeface="Allstate Sans W" panose="02000603000000020004" pitchFamily="2" charset="0"/>
                <a:cs typeface="Arial" panose="020B0604020202020204" pitchFamily="34" charset="0"/>
              </a:rPr>
              <a:t>$1,300</a:t>
            </a:r>
          </a:p>
        </p:txBody>
      </p:sp>
      <p:sp>
        <p:nvSpPr>
          <p:cNvPr id="33" name="Rectangle 15">
            <a:extLst>
              <a:ext uri="{FF2B5EF4-FFF2-40B4-BE49-F238E27FC236}">
                <a16:creationId xmlns:a16="http://schemas.microsoft.com/office/drawing/2014/main" id="{FD271FF0-E64E-402B-9783-D459EF1127B4}"/>
              </a:ext>
            </a:extLst>
          </p:cNvPr>
          <p:cNvSpPr>
            <a:spLocks noChangeArrowheads="1"/>
          </p:cNvSpPr>
          <p:nvPr/>
        </p:nvSpPr>
        <p:spPr bwMode="auto">
          <a:xfrm>
            <a:off x="6166612" y="4564446"/>
            <a:ext cx="37726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2"/>
                </a:solidFill>
                <a:effectLst/>
                <a:latin typeface="Allstate Sans W" panose="02000603000000020004" pitchFamily="2" charset="0"/>
                <a:cs typeface="Arial" panose="020B0604020202020204" pitchFamily="34" charset="0"/>
              </a:rPr>
              <a:t>Plan</a:t>
            </a:r>
            <a:r>
              <a:rPr kumimoji="0" lang="en-US" altLang="en-US" b="1" i="0" u="none" strike="noStrike" cap="none" normalizeH="0" dirty="0">
                <a:ln>
                  <a:noFill/>
                </a:ln>
                <a:solidFill>
                  <a:schemeClr val="accent2"/>
                </a:solidFill>
                <a:effectLst/>
                <a:latin typeface="Allstate Sans W" panose="02000603000000020004" pitchFamily="2" charset="0"/>
                <a:cs typeface="Arial" panose="020B0604020202020204" pitchFamily="34" charset="0"/>
              </a:rPr>
              <a:t> Pays 80% Coinsurance</a:t>
            </a:r>
            <a:endParaRPr kumimoji="0" lang="en-US" altLang="en-US" b="0" i="0" u="none" strike="noStrike" cap="none" normalizeH="0" baseline="0" dirty="0">
              <a:ln>
                <a:noFill/>
              </a:ln>
              <a:solidFill>
                <a:schemeClr val="accent2"/>
              </a:solidFill>
              <a:effectLst/>
              <a:latin typeface="Allstate Sans W" panose="02000603000000020004" pitchFamily="2" charset="0"/>
              <a:cs typeface="Arial" panose="020B0604020202020204" pitchFamily="34" charset="0"/>
            </a:endParaRPr>
          </a:p>
        </p:txBody>
      </p:sp>
      <p:sp>
        <p:nvSpPr>
          <p:cNvPr id="34" name="Rectangle 16">
            <a:extLst>
              <a:ext uri="{FF2B5EF4-FFF2-40B4-BE49-F238E27FC236}">
                <a16:creationId xmlns:a16="http://schemas.microsoft.com/office/drawing/2014/main" id="{9AD74075-B402-4D87-9C89-AA1F58C4E13F}"/>
              </a:ext>
            </a:extLst>
          </p:cNvPr>
          <p:cNvSpPr>
            <a:spLocks noChangeArrowheads="1"/>
          </p:cNvSpPr>
          <p:nvPr/>
        </p:nvSpPr>
        <p:spPr bwMode="auto">
          <a:xfrm>
            <a:off x="10420553" y="4564445"/>
            <a:ext cx="7948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US" altLang="en-US" b="1" i="0" u="none" strike="noStrike" cap="none" normalizeH="0" baseline="0" dirty="0">
                <a:ln>
                  <a:noFill/>
                </a:ln>
                <a:solidFill>
                  <a:schemeClr val="accent2"/>
                </a:solidFill>
                <a:effectLst/>
                <a:latin typeface="Allstate Sans W" panose="02000603000000020004" pitchFamily="2" charset="0"/>
                <a:cs typeface="Arial" panose="020B0604020202020204" pitchFamily="34" charset="0"/>
              </a:rPr>
              <a:t>$1,040</a:t>
            </a:r>
            <a:endParaRPr kumimoji="0" lang="en-US" altLang="en-US" b="0" i="0" u="none" strike="noStrike" cap="none" normalizeH="0" baseline="0" dirty="0">
              <a:ln>
                <a:noFill/>
              </a:ln>
              <a:solidFill>
                <a:schemeClr val="accent2"/>
              </a:solidFill>
              <a:effectLst/>
              <a:latin typeface="Allstate Sans W" panose="02000603000000020004" pitchFamily="2" charset="0"/>
              <a:cs typeface="Arial" panose="020B0604020202020204" pitchFamily="34" charset="0"/>
            </a:endParaRPr>
          </a:p>
        </p:txBody>
      </p:sp>
      <p:sp>
        <p:nvSpPr>
          <p:cNvPr id="35" name="Rectangle 15">
            <a:extLst>
              <a:ext uri="{FF2B5EF4-FFF2-40B4-BE49-F238E27FC236}">
                <a16:creationId xmlns:a16="http://schemas.microsoft.com/office/drawing/2014/main" id="{0C752DB5-92C3-4EEC-959C-1DCD80018BE8}"/>
              </a:ext>
            </a:extLst>
          </p:cNvPr>
          <p:cNvSpPr>
            <a:spLocks noChangeArrowheads="1"/>
          </p:cNvSpPr>
          <p:nvPr/>
        </p:nvSpPr>
        <p:spPr bwMode="auto">
          <a:xfrm>
            <a:off x="6166612" y="5005249"/>
            <a:ext cx="37889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18E09A"/>
                </a:solidFill>
                <a:effectLst/>
                <a:latin typeface="Allstate Sans W" panose="02000603000000020004" pitchFamily="2" charset="0"/>
                <a:cs typeface="Arial" panose="020B0604020202020204" pitchFamily="34" charset="0"/>
              </a:rPr>
              <a:t>Member </a:t>
            </a:r>
            <a:r>
              <a:rPr lang="en-US" altLang="en-US" b="1" dirty="0">
                <a:solidFill>
                  <a:srgbClr val="18E09A"/>
                </a:solidFill>
                <a:latin typeface="Allstate Sans W" panose="02000603000000020004" pitchFamily="2" charset="0"/>
                <a:cs typeface="Arial" panose="020B0604020202020204" pitchFamily="34" charset="0"/>
              </a:rPr>
              <a:t>2</a:t>
            </a:r>
            <a:r>
              <a:rPr kumimoji="0" lang="en-US" altLang="en-US" b="1" i="0" u="none" strike="noStrike" cap="none" normalizeH="0" dirty="0">
                <a:ln>
                  <a:noFill/>
                </a:ln>
                <a:solidFill>
                  <a:srgbClr val="18E09A"/>
                </a:solidFill>
                <a:effectLst/>
                <a:latin typeface="Allstate Sans W" panose="02000603000000020004" pitchFamily="2" charset="0"/>
                <a:cs typeface="Arial" panose="020B0604020202020204" pitchFamily="34" charset="0"/>
              </a:rPr>
              <a:t>0% Coinsurance</a:t>
            </a:r>
            <a:br>
              <a:rPr kumimoji="0" lang="en-US" altLang="en-US" b="1" i="0" u="none" strike="noStrike" cap="none" normalizeH="0" dirty="0">
                <a:ln>
                  <a:noFill/>
                </a:ln>
                <a:solidFill>
                  <a:srgbClr val="18E09A"/>
                </a:solidFill>
                <a:effectLst/>
                <a:latin typeface="Allstate Sans W" panose="02000603000000020004" pitchFamily="2" charset="0"/>
                <a:cs typeface="Arial" panose="020B0604020202020204" pitchFamily="34" charset="0"/>
              </a:rPr>
            </a:br>
            <a:r>
              <a:rPr kumimoji="0" lang="en-US" altLang="en-US" b="1" i="0" u="none" strike="noStrike" cap="none" normalizeH="0" dirty="0">
                <a:ln>
                  <a:noFill/>
                </a:ln>
                <a:solidFill>
                  <a:srgbClr val="18E09A"/>
                </a:solidFill>
                <a:effectLst/>
                <a:latin typeface="Allstate Sans W" panose="02000603000000020004" pitchFamily="2" charset="0"/>
                <a:cs typeface="Arial" panose="020B0604020202020204" pitchFamily="34" charset="0"/>
              </a:rPr>
              <a:t>Responsibility</a:t>
            </a:r>
            <a:endParaRPr kumimoji="0" lang="en-US" altLang="en-US" b="0" i="0" u="none" strike="noStrike" cap="none" normalizeH="0" baseline="0" dirty="0">
              <a:ln>
                <a:noFill/>
              </a:ln>
              <a:solidFill>
                <a:srgbClr val="18E09A"/>
              </a:solidFill>
              <a:effectLst/>
              <a:latin typeface="Allstate Sans W" panose="02000603000000020004" pitchFamily="2" charset="0"/>
              <a:cs typeface="Arial" panose="020B0604020202020204" pitchFamily="34" charset="0"/>
            </a:endParaRPr>
          </a:p>
        </p:txBody>
      </p:sp>
      <p:sp>
        <p:nvSpPr>
          <p:cNvPr id="36" name="Rectangle 16">
            <a:extLst>
              <a:ext uri="{FF2B5EF4-FFF2-40B4-BE49-F238E27FC236}">
                <a16:creationId xmlns:a16="http://schemas.microsoft.com/office/drawing/2014/main" id="{9EC931AA-35AD-45C0-B1D4-95BF3D619040}"/>
              </a:ext>
            </a:extLst>
          </p:cNvPr>
          <p:cNvSpPr>
            <a:spLocks noChangeArrowheads="1"/>
          </p:cNvSpPr>
          <p:nvPr/>
        </p:nvSpPr>
        <p:spPr bwMode="auto">
          <a:xfrm>
            <a:off x="10646277" y="5152386"/>
            <a:ext cx="5691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US" altLang="en-US" b="1" i="0" u="none" strike="noStrike" cap="none" normalizeH="0" baseline="0" dirty="0">
                <a:ln>
                  <a:noFill/>
                </a:ln>
                <a:solidFill>
                  <a:srgbClr val="18E09A"/>
                </a:solidFill>
                <a:effectLst/>
                <a:latin typeface="Allstate Sans W" panose="02000603000000020004" pitchFamily="2" charset="0"/>
                <a:cs typeface="Arial" panose="020B0604020202020204" pitchFamily="34" charset="0"/>
              </a:rPr>
              <a:t>$260</a:t>
            </a:r>
            <a:endParaRPr kumimoji="0" lang="en-US" altLang="en-US" b="0" i="0" u="none" strike="noStrike" cap="none" normalizeH="0" baseline="0" dirty="0">
              <a:ln>
                <a:noFill/>
              </a:ln>
              <a:solidFill>
                <a:srgbClr val="18E09A"/>
              </a:solidFill>
              <a:effectLst/>
              <a:latin typeface="Allstate Sans W" panose="02000603000000020004" pitchFamily="2" charset="0"/>
              <a:cs typeface="Arial" panose="020B0604020202020204" pitchFamily="34" charset="0"/>
            </a:endParaRPr>
          </a:p>
        </p:txBody>
      </p:sp>
      <p:sp>
        <p:nvSpPr>
          <p:cNvPr id="37" name="Line 6">
            <a:extLst>
              <a:ext uri="{FF2B5EF4-FFF2-40B4-BE49-F238E27FC236}">
                <a16:creationId xmlns:a16="http://schemas.microsoft.com/office/drawing/2014/main" id="{73072B00-3168-445C-9D4A-D3275D9A81E1}"/>
              </a:ext>
            </a:extLst>
          </p:cNvPr>
          <p:cNvSpPr>
            <a:spLocks noChangeShapeType="1"/>
          </p:cNvSpPr>
          <p:nvPr/>
        </p:nvSpPr>
        <p:spPr bwMode="auto">
          <a:xfrm>
            <a:off x="6332437" y="4400641"/>
            <a:ext cx="5054020" cy="0"/>
          </a:xfrm>
          <a:prstGeom prst="line">
            <a:avLst/>
          </a:prstGeom>
          <a:noFill/>
          <a:ln w="190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6">
            <a:extLst>
              <a:ext uri="{FF2B5EF4-FFF2-40B4-BE49-F238E27FC236}">
                <a16:creationId xmlns:a16="http://schemas.microsoft.com/office/drawing/2014/main" id="{7B08CD95-30D9-4A4F-89D5-4DE7A759BD2F}"/>
              </a:ext>
            </a:extLst>
          </p:cNvPr>
          <p:cNvSpPr>
            <a:spLocks noChangeShapeType="1"/>
          </p:cNvSpPr>
          <p:nvPr/>
        </p:nvSpPr>
        <p:spPr bwMode="auto">
          <a:xfrm rot="5400000">
            <a:off x="8201635" y="3898439"/>
            <a:ext cx="3491567" cy="1636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217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750"/>
                                        <p:tgtEl>
                                          <p:spTgt spid="2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750"/>
                                        <p:tgtEl>
                                          <p:spTgt spid="3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750"/>
                                        <p:tgtEl>
                                          <p:spTgt spid="32"/>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par>
                                <p:cTn id="28" presetID="22" presetClass="entr" presetSubtype="8" fill="hold" grpId="0" nodeType="withEffect">
                                  <p:stCondLst>
                                    <p:cond delay="100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childTnLst>
                                </p:cTn>
                              </p:par>
                              <p:par>
                                <p:cTn id="34" presetID="22" presetClass="entr" presetSubtype="8" fill="hold" grpId="0" nodeType="withEffect">
                                  <p:stCondLst>
                                    <p:cond delay="100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1000"/>
                                        <p:tgtEl>
                                          <p:spTgt spid="37"/>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D91AE6-6224-45B4-BC13-688EBC820A83}"/>
              </a:ext>
            </a:extLst>
          </p:cNvPr>
          <p:cNvSpPr>
            <a:spLocks noGrp="1"/>
          </p:cNvSpPr>
          <p:nvPr>
            <p:ph sz="quarter" idx="17"/>
          </p:nvPr>
        </p:nvSpPr>
        <p:spPr>
          <a:xfrm>
            <a:off x="1060450" y="2177143"/>
            <a:ext cx="9585779" cy="3900188"/>
          </a:xfrm>
        </p:spPr>
        <p:txBody>
          <a:bodyPr/>
          <a:lstStyle/>
          <a:p>
            <a:r>
              <a:rPr lang="en-US" dirty="0"/>
              <a:t>Most providers accept the allowed amount as a full and fair payment for the claim.</a:t>
            </a:r>
          </a:p>
          <a:p>
            <a:r>
              <a:rPr lang="en-US" dirty="0"/>
              <a:t>Balance billing occurs when a provider bills for amounts in excess of the plan Maximum Allowable Amount (MAA) and member responsibility.</a:t>
            </a:r>
          </a:p>
        </p:txBody>
      </p:sp>
      <p:sp>
        <p:nvSpPr>
          <p:cNvPr id="3" name="Title 2">
            <a:extLst>
              <a:ext uri="{FF2B5EF4-FFF2-40B4-BE49-F238E27FC236}">
                <a16:creationId xmlns:a16="http://schemas.microsoft.com/office/drawing/2014/main" id="{EBC9DC6B-F2F0-42FF-A2E2-3F0A0D900F0F}"/>
              </a:ext>
            </a:extLst>
          </p:cNvPr>
          <p:cNvSpPr>
            <a:spLocks noGrp="1"/>
          </p:cNvSpPr>
          <p:nvPr>
            <p:ph type="title"/>
          </p:nvPr>
        </p:nvSpPr>
        <p:spPr/>
        <p:txBody>
          <a:bodyPr/>
          <a:lstStyle/>
          <a:p>
            <a:r>
              <a:rPr lang="en-US" dirty="0"/>
              <a:t>How Core Value Works</a:t>
            </a:r>
          </a:p>
        </p:txBody>
      </p:sp>
      <p:sp>
        <p:nvSpPr>
          <p:cNvPr id="4" name="Slide Number Placeholder 3">
            <a:extLst>
              <a:ext uri="{FF2B5EF4-FFF2-40B4-BE49-F238E27FC236}">
                <a16:creationId xmlns:a16="http://schemas.microsoft.com/office/drawing/2014/main" id="{95A1EB4E-A197-44DD-9DD0-41F9C9A5C441}"/>
              </a:ext>
            </a:extLst>
          </p:cNvPr>
          <p:cNvSpPr>
            <a:spLocks noGrp="1"/>
          </p:cNvSpPr>
          <p:nvPr>
            <p:ph type="sldNum" sz="quarter" idx="16"/>
          </p:nvPr>
        </p:nvSpPr>
        <p:spPr/>
        <p:txBody>
          <a:bodyPr/>
          <a:lstStyle/>
          <a:p>
            <a:fld id="{B4A077BA-F127-F04E-A4C8-F4B20C74119B}" type="slidenum">
              <a:rPr lang="en-US" smtClean="0"/>
              <a:pPr/>
              <a:t>14</a:t>
            </a:fld>
            <a:endParaRPr lang="en-US" dirty="0"/>
          </a:p>
        </p:txBody>
      </p:sp>
      <p:sp>
        <p:nvSpPr>
          <p:cNvPr id="8" name="Text Placeholder 7">
            <a:extLst>
              <a:ext uri="{FF2B5EF4-FFF2-40B4-BE49-F238E27FC236}">
                <a16:creationId xmlns:a16="http://schemas.microsoft.com/office/drawing/2014/main" id="{DDB6D76D-5F24-4311-9798-3A7E05B828E6}"/>
              </a:ext>
            </a:extLst>
          </p:cNvPr>
          <p:cNvSpPr>
            <a:spLocks noGrp="1"/>
          </p:cNvSpPr>
          <p:nvPr>
            <p:ph type="body" sz="quarter" idx="18"/>
          </p:nvPr>
        </p:nvSpPr>
        <p:spPr/>
        <p:txBody>
          <a:bodyPr/>
          <a:lstStyle/>
          <a:p>
            <a:r>
              <a:rPr lang="en-US" dirty="0"/>
              <a:t>Balance Billing</a:t>
            </a:r>
          </a:p>
        </p:txBody>
      </p:sp>
    </p:spTree>
    <p:extLst>
      <p:ext uri="{BB962C8B-B14F-4D97-AF65-F5344CB8AC3E}">
        <p14:creationId xmlns:p14="http://schemas.microsoft.com/office/powerpoint/2010/main" val="5228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D50BF9-C54D-4FB2-80B3-B79EE4B4CB5A}"/>
              </a:ext>
            </a:extLst>
          </p:cNvPr>
          <p:cNvSpPr>
            <a:spLocks noGrp="1"/>
          </p:cNvSpPr>
          <p:nvPr>
            <p:ph sz="quarter" idx="17"/>
          </p:nvPr>
        </p:nvSpPr>
        <p:spPr>
          <a:xfrm>
            <a:off x="1060450" y="2155371"/>
            <a:ext cx="9553121" cy="3921960"/>
          </a:xfrm>
        </p:spPr>
        <p:txBody>
          <a:bodyPr/>
          <a:lstStyle/>
          <a:p>
            <a:pPr marL="0" indent="0">
              <a:buNone/>
            </a:pPr>
            <a:r>
              <a:rPr lang="en-US" dirty="0"/>
              <a:t>A balance bill: </a:t>
            </a:r>
          </a:p>
          <a:p>
            <a:pPr lvl="1"/>
            <a:r>
              <a:rPr lang="en-US" dirty="0"/>
              <a:t>Includes amounts billed for covered services that are above </a:t>
            </a:r>
            <a:br>
              <a:rPr lang="en-US" dirty="0"/>
            </a:br>
            <a:r>
              <a:rPr lang="en-US" dirty="0"/>
              <a:t>the MAA. </a:t>
            </a:r>
          </a:p>
          <a:p>
            <a:pPr lvl="1"/>
            <a:r>
              <a:rPr lang="en-US" dirty="0"/>
              <a:t>Does not include member responsibility, such as deductibles, copays, coinsurances, and charges for non-covered services.</a:t>
            </a:r>
          </a:p>
          <a:p>
            <a:pPr marL="457200" lvl="1" indent="0">
              <a:buNone/>
            </a:pPr>
            <a:endParaRPr lang="en-US" sz="1200" dirty="0"/>
          </a:p>
          <a:p>
            <a:pPr marL="0" indent="0">
              <a:buNone/>
            </a:pPr>
            <a:r>
              <a:rPr lang="en-US" dirty="0"/>
              <a:t>If a member is balance billed the Member Advocacy Program will assist.</a:t>
            </a:r>
          </a:p>
        </p:txBody>
      </p:sp>
      <p:sp>
        <p:nvSpPr>
          <p:cNvPr id="3" name="Title 2">
            <a:extLst>
              <a:ext uri="{FF2B5EF4-FFF2-40B4-BE49-F238E27FC236}">
                <a16:creationId xmlns:a16="http://schemas.microsoft.com/office/drawing/2014/main" id="{2C5FB28C-799C-4EF0-A6B1-7755CCDEBE81}"/>
              </a:ext>
            </a:extLst>
          </p:cNvPr>
          <p:cNvSpPr>
            <a:spLocks noGrp="1"/>
          </p:cNvSpPr>
          <p:nvPr>
            <p:ph type="title"/>
          </p:nvPr>
        </p:nvSpPr>
        <p:spPr/>
        <p:txBody>
          <a:bodyPr/>
          <a:lstStyle/>
          <a:p>
            <a:r>
              <a:rPr lang="en-US" dirty="0"/>
              <a:t>How Core Value Works</a:t>
            </a:r>
          </a:p>
        </p:txBody>
      </p:sp>
      <p:sp>
        <p:nvSpPr>
          <p:cNvPr id="4" name="Slide Number Placeholder 3">
            <a:extLst>
              <a:ext uri="{FF2B5EF4-FFF2-40B4-BE49-F238E27FC236}">
                <a16:creationId xmlns:a16="http://schemas.microsoft.com/office/drawing/2014/main" id="{A2B8D64A-7C4D-482F-9E8B-0684E1061D47}"/>
              </a:ext>
            </a:extLst>
          </p:cNvPr>
          <p:cNvSpPr>
            <a:spLocks noGrp="1"/>
          </p:cNvSpPr>
          <p:nvPr>
            <p:ph type="sldNum" sz="quarter" idx="16"/>
          </p:nvPr>
        </p:nvSpPr>
        <p:spPr/>
        <p:txBody>
          <a:bodyPr/>
          <a:lstStyle/>
          <a:p>
            <a:fld id="{B4A077BA-F127-F04E-A4C8-F4B20C74119B}" type="slidenum">
              <a:rPr lang="en-US" smtClean="0"/>
              <a:pPr/>
              <a:t>15</a:t>
            </a:fld>
            <a:endParaRPr lang="en-US" dirty="0"/>
          </a:p>
        </p:txBody>
      </p:sp>
      <p:sp>
        <p:nvSpPr>
          <p:cNvPr id="8" name="Text Placeholder 7">
            <a:extLst>
              <a:ext uri="{FF2B5EF4-FFF2-40B4-BE49-F238E27FC236}">
                <a16:creationId xmlns:a16="http://schemas.microsoft.com/office/drawing/2014/main" id="{8042CDF0-9741-4B44-BB53-60A1937FA16A}"/>
              </a:ext>
            </a:extLst>
          </p:cNvPr>
          <p:cNvSpPr>
            <a:spLocks noGrp="1"/>
          </p:cNvSpPr>
          <p:nvPr>
            <p:ph type="body" sz="quarter" idx="18"/>
          </p:nvPr>
        </p:nvSpPr>
        <p:spPr/>
        <p:txBody>
          <a:bodyPr/>
          <a:lstStyle/>
          <a:p>
            <a:r>
              <a:rPr lang="en-US" dirty="0"/>
              <a:t>Balance Billing</a:t>
            </a:r>
          </a:p>
        </p:txBody>
      </p:sp>
    </p:spTree>
    <p:extLst>
      <p:ext uri="{BB962C8B-B14F-4D97-AF65-F5344CB8AC3E}">
        <p14:creationId xmlns:p14="http://schemas.microsoft.com/office/powerpoint/2010/main" val="331595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19BE8-AA68-467F-9775-DC3DC0E62430}"/>
              </a:ext>
            </a:extLst>
          </p:cNvPr>
          <p:cNvSpPr>
            <a:spLocks noGrp="1"/>
          </p:cNvSpPr>
          <p:nvPr>
            <p:ph type="body" sz="quarter" idx="10"/>
          </p:nvPr>
        </p:nvSpPr>
        <p:spPr>
          <a:xfrm>
            <a:off x="2794000" y="2426303"/>
            <a:ext cx="8822316" cy="2005394"/>
          </a:xfrm>
        </p:spPr>
        <p:txBody>
          <a:bodyPr anchor="ctr"/>
          <a:lstStyle/>
          <a:p>
            <a:r>
              <a:rPr lang="en-US" sz="5400" dirty="0"/>
              <a:t>Member Advocacy Program</a:t>
            </a:r>
          </a:p>
        </p:txBody>
      </p:sp>
    </p:spTree>
    <p:extLst>
      <p:ext uri="{BB962C8B-B14F-4D97-AF65-F5344CB8AC3E}">
        <p14:creationId xmlns:p14="http://schemas.microsoft.com/office/powerpoint/2010/main" val="396191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9CA94-E2BD-4612-BCBB-18236F80F857}"/>
              </a:ext>
            </a:extLst>
          </p:cNvPr>
          <p:cNvSpPr>
            <a:spLocks noGrp="1"/>
          </p:cNvSpPr>
          <p:nvPr>
            <p:ph type="sldNum" sz="quarter" idx="17"/>
          </p:nvPr>
        </p:nvSpPr>
        <p:spPr/>
        <p:txBody>
          <a:bodyPr/>
          <a:lstStyle/>
          <a:p>
            <a:pPr algn="ctr">
              <a:defRPr/>
            </a:pPr>
            <a:fld id="{B4A077BA-F127-F04E-A4C8-F4B20C74119B}" type="slidenum">
              <a:rPr lang="en-US" smtClean="0"/>
              <a:pPr algn="ctr">
                <a:defRPr/>
              </a:pPr>
              <a:t>17</a:t>
            </a:fld>
            <a:endParaRPr lang="en-US" kern="600" spc="170" dirty="0"/>
          </a:p>
        </p:txBody>
      </p:sp>
      <p:sp>
        <p:nvSpPr>
          <p:cNvPr id="3" name="Content Placeholder 2">
            <a:extLst>
              <a:ext uri="{FF2B5EF4-FFF2-40B4-BE49-F238E27FC236}">
                <a16:creationId xmlns:a16="http://schemas.microsoft.com/office/drawing/2014/main" id="{6446DD48-52B4-45ED-9D7F-3EE45F49879E}"/>
              </a:ext>
            </a:extLst>
          </p:cNvPr>
          <p:cNvSpPr>
            <a:spLocks noGrp="1"/>
          </p:cNvSpPr>
          <p:nvPr>
            <p:ph sz="quarter" idx="18"/>
          </p:nvPr>
        </p:nvSpPr>
        <p:spPr>
          <a:xfrm>
            <a:off x="1069974" y="1618734"/>
            <a:ext cx="4721226" cy="4468121"/>
          </a:xfrm>
        </p:spPr>
        <p:txBody>
          <a:bodyPr>
            <a:normAutofit fontScale="92500" lnSpcReduction="10000"/>
          </a:bodyPr>
          <a:lstStyle/>
          <a:p>
            <a:r>
              <a:rPr lang="en-US" dirty="0"/>
              <a:t>The Member Advocacy Program (MAP) Team is also available to:  </a:t>
            </a:r>
          </a:p>
          <a:p>
            <a:pPr lvl="1"/>
            <a:r>
              <a:rPr lang="en-US" dirty="0"/>
              <a:t>Answer questions about benefits.</a:t>
            </a:r>
          </a:p>
          <a:p>
            <a:pPr lvl="1"/>
            <a:r>
              <a:rPr lang="en-US" dirty="0"/>
              <a:t>Provide claim-status updates. </a:t>
            </a:r>
          </a:p>
          <a:p>
            <a:pPr lvl="1"/>
            <a:r>
              <a:rPr lang="en-US" dirty="0"/>
              <a:t>Assist with billing questions.</a:t>
            </a:r>
          </a:p>
          <a:p>
            <a:pPr lvl="1"/>
            <a:r>
              <a:rPr lang="en-US" dirty="0"/>
              <a:t>Finding alternative providers if they do not choose to accept </a:t>
            </a:r>
            <a:br>
              <a:rPr lang="en-US" dirty="0"/>
            </a:br>
            <a:r>
              <a:rPr lang="en-US" dirty="0"/>
              <a:t>the plan.</a:t>
            </a:r>
          </a:p>
          <a:p>
            <a:pPr lvl="1"/>
            <a:r>
              <a:rPr lang="en-US" dirty="0"/>
              <a:t>Facilitate provider negotiations in cases of balance billing.</a:t>
            </a:r>
          </a:p>
        </p:txBody>
      </p:sp>
      <p:pic>
        <p:nvPicPr>
          <p:cNvPr id="7" name="Content Placeholder 6">
            <a:extLst>
              <a:ext uri="{FF2B5EF4-FFF2-40B4-BE49-F238E27FC236}">
                <a16:creationId xmlns:a16="http://schemas.microsoft.com/office/drawing/2014/main" id="{F2A3A290-2D24-42A3-9E4A-6876F10F2F25}"/>
              </a:ext>
            </a:extLst>
          </p:cNvPr>
          <p:cNvPicPr>
            <a:picLocks noGrp="1" noChangeAspect="1"/>
          </p:cNvPicPr>
          <p:nvPr>
            <p:ph sz="quarter" idx="19"/>
          </p:nvPr>
        </p:nvPicPr>
        <p:blipFill>
          <a:blip r:embed="rId3"/>
          <a:stretch>
            <a:fillRect/>
          </a:stretch>
        </p:blipFill>
        <p:spPr>
          <a:xfrm>
            <a:off x="6296024" y="1457826"/>
            <a:ext cx="4628649" cy="4628649"/>
          </a:xfrm>
          <a:prstGeom prst="rect">
            <a:avLst/>
          </a:prstGeom>
        </p:spPr>
      </p:pic>
      <p:sp>
        <p:nvSpPr>
          <p:cNvPr id="5" name="Title 4">
            <a:extLst>
              <a:ext uri="{FF2B5EF4-FFF2-40B4-BE49-F238E27FC236}">
                <a16:creationId xmlns:a16="http://schemas.microsoft.com/office/drawing/2014/main" id="{BDB05249-5BDF-43AA-8E9B-22F17BFF8163}"/>
              </a:ext>
            </a:extLst>
          </p:cNvPr>
          <p:cNvSpPr>
            <a:spLocks noGrp="1"/>
          </p:cNvSpPr>
          <p:nvPr>
            <p:ph type="title"/>
          </p:nvPr>
        </p:nvSpPr>
        <p:spPr/>
        <p:txBody>
          <a:bodyPr/>
          <a:lstStyle/>
          <a:p>
            <a:r>
              <a:rPr lang="en-US" dirty="0"/>
              <a:t>Member Advocacy Program</a:t>
            </a:r>
          </a:p>
        </p:txBody>
      </p:sp>
    </p:spTree>
    <p:extLst>
      <p:ext uri="{BB962C8B-B14F-4D97-AF65-F5344CB8AC3E}">
        <p14:creationId xmlns:p14="http://schemas.microsoft.com/office/powerpoint/2010/main" val="336038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BD5FEF-76DB-449D-B3E7-A9677237F7BC}"/>
              </a:ext>
            </a:extLst>
          </p:cNvPr>
          <p:cNvSpPr/>
          <p:nvPr/>
        </p:nvSpPr>
        <p:spPr>
          <a:xfrm>
            <a:off x="733425" y="1742303"/>
            <a:ext cx="11458575" cy="425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7B9CB3E-E1A3-40D0-8EAA-8DA069E7CEF5}"/>
              </a:ext>
            </a:extLst>
          </p:cNvPr>
          <p:cNvSpPr>
            <a:spLocks noGrp="1"/>
          </p:cNvSpPr>
          <p:nvPr>
            <p:ph type="sldNum" sz="quarter" idx="10"/>
          </p:nvPr>
        </p:nvSpPr>
        <p:spPr/>
        <p:txBody>
          <a:bodyPr/>
          <a:lstStyle/>
          <a:p>
            <a:pPr algn="ctr"/>
            <a:fld id="{B4A077BA-F127-F04E-A4C8-F4B20C74119B}" type="slidenum">
              <a:rPr lang="en-US" smtClean="0"/>
              <a:pPr algn="ctr"/>
              <a:t>18</a:t>
            </a:fld>
            <a:endParaRPr lang="en-US" dirty="0"/>
          </a:p>
        </p:txBody>
      </p:sp>
      <p:sp>
        <p:nvSpPr>
          <p:cNvPr id="6" name="Title 5">
            <a:extLst>
              <a:ext uri="{FF2B5EF4-FFF2-40B4-BE49-F238E27FC236}">
                <a16:creationId xmlns:a16="http://schemas.microsoft.com/office/drawing/2014/main" id="{AB959715-C48A-4EFF-A8FB-9D3859765FFF}"/>
              </a:ext>
            </a:extLst>
          </p:cNvPr>
          <p:cNvSpPr>
            <a:spLocks noGrp="1"/>
          </p:cNvSpPr>
          <p:nvPr>
            <p:ph type="title"/>
          </p:nvPr>
        </p:nvSpPr>
        <p:spPr/>
        <p:txBody>
          <a:bodyPr/>
          <a:lstStyle/>
          <a:p>
            <a:r>
              <a:rPr lang="en-US" dirty="0"/>
              <a:t>Member Advocacy Program</a:t>
            </a:r>
          </a:p>
        </p:txBody>
      </p:sp>
      <p:pic>
        <p:nvPicPr>
          <p:cNvPr id="7" name="Picture 6">
            <a:extLst>
              <a:ext uri="{FF2B5EF4-FFF2-40B4-BE49-F238E27FC236}">
                <a16:creationId xmlns:a16="http://schemas.microsoft.com/office/drawing/2014/main" id="{98BD7619-27FE-4CF5-88CB-ACE00BB31C4D}"/>
              </a:ext>
            </a:extLst>
          </p:cNvPr>
          <p:cNvPicPr>
            <a:picLocks noChangeAspect="1"/>
          </p:cNvPicPr>
          <p:nvPr/>
        </p:nvPicPr>
        <p:blipFill>
          <a:blip r:embed="rId3"/>
          <a:stretch>
            <a:fillRect/>
          </a:stretch>
        </p:blipFill>
        <p:spPr>
          <a:xfrm>
            <a:off x="1572768" y="2620206"/>
            <a:ext cx="2496312" cy="2496312"/>
          </a:xfrm>
          <a:prstGeom prst="rect">
            <a:avLst/>
          </a:prstGeom>
        </p:spPr>
      </p:pic>
      <p:sp>
        <p:nvSpPr>
          <p:cNvPr id="12" name="Content Placeholder 8">
            <a:extLst>
              <a:ext uri="{FF2B5EF4-FFF2-40B4-BE49-F238E27FC236}">
                <a16:creationId xmlns:a16="http://schemas.microsoft.com/office/drawing/2014/main" id="{DE0CBD23-8732-4A8F-B341-B33F9F80F449}"/>
              </a:ext>
            </a:extLst>
          </p:cNvPr>
          <p:cNvSpPr txBox="1">
            <a:spLocks/>
          </p:cNvSpPr>
          <p:nvPr/>
        </p:nvSpPr>
        <p:spPr>
          <a:xfrm>
            <a:off x="5144570" y="1874961"/>
            <a:ext cx="6459601" cy="3986803"/>
          </a:xfrm>
          <a:prstGeom prst="rect">
            <a:avLst/>
          </a:prstGeom>
        </p:spPr>
        <p:txBody>
          <a:bodyPr anchor="ctr">
            <a:normAutofit lnSpcReduction="10000"/>
          </a:bodyPr>
          <a:lst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FFFF"/>
                </a:solidFill>
              </a:rPr>
              <a:t>The Member Advocacy Program (MAP) Team is also available to:  </a:t>
            </a:r>
          </a:p>
          <a:p>
            <a:pPr lvl="1"/>
            <a:r>
              <a:rPr lang="en-US">
                <a:solidFill>
                  <a:srgbClr val="FFFFFF"/>
                </a:solidFill>
              </a:rPr>
              <a:t>Answer questions about benefits.</a:t>
            </a:r>
          </a:p>
          <a:p>
            <a:pPr lvl="1"/>
            <a:r>
              <a:rPr lang="en-US">
                <a:solidFill>
                  <a:srgbClr val="FFFFFF"/>
                </a:solidFill>
              </a:rPr>
              <a:t>Provide claim-status updates. </a:t>
            </a:r>
          </a:p>
          <a:p>
            <a:pPr lvl="1"/>
            <a:r>
              <a:rPr lang="en-US">
                <a:solidFill>
                  <a:srgbClr val="FFFFFF"/>
                </a:solidFill>
              </a:rPr>
              <a:t>Assist with billing questions.</a:t>
            </a:r>
          </a:p>
          <a:p>
            <a:pPr lvl="1"/>
            <a:r>
              <a:rPr lang="en-US">
                <a:solidFill>
                  <a:srgbClr val="FFFFFF"/>
                </a:solidFill>
              </a:rPr>
              <a:t>Finding alternative providers if they do not choose to accept the plan.</a:t>
            </a:r>
          </a:p>
          <a:p>
            <a:pPr lvl="1"/>
            <a:r>
              <a:rPr lang="en-US">
                <a:solidFill>
                  <a:srgbClr val="FFFFFF"/>
                </a:solidFill>
              </a:rPr>
              <a:t>Facilitate provider negotiations in cases of balance billing.</a:t>
            </a:r>
            <a:endParaRPr lang="en-US" dirty="0">
              <a:solidFill>
                <a:srgbClr val="FFFFFF"/>
              </a:solidFill>
            </a:endParaRPr>
          </a:p>
        </p:txBody>
      </p:sp>
    </p:spTree>
    <p:extLst>
      <p:ext uri="{BB962C8B-B14F-4D97-AF65-F5344CB8AC3E}">
        <p14:creationId xmlns:p14="http://schemas.microsoft.com/office/powerpoint/2010/main" val="409756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A3ABA2-3E5F-4C8B-BF74-349529E4A520}"/>
              </a:ext>
            </a:extLst>
          </p:cNvPr>
          <p:cNvSpPr/>
          <p:nvPr/>
        </p:nvSpPr>
        <p:spPr>
          <a:xfrm>
            <a:off x="733425" y="2758670"/>
            <a:ext cx="5521554" cy="2021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C4FC9FF-D6DF-46DC-A48E-3937B2D768DF}"/>
              </a:ext>
            </a:extLst>
          </p:cNvPr>
          <p:cNvSpPr>
            <a:spLocks noGrp="1"/>
          </p:cNvSpPr>
          <p:nvPr>
            <p:ph type="sldNum" sz="quarter" idx="17"/>
          </p:nvPr>
        </p:nvSpPr>
        <p:spPr/>
        <p:txBody>
          <a:bodyPr/>
          <a:lstStyle/>
          <a:p>
            <a:pPr algn="ctr">
              <a:defRPr/>
            </a:pPr>
            <a:fld id="{B4A077BA-F127-F04E-A4C8-F4B20C74119B}" type="slidenum">
              <a:rPr lang="en-US" smtClean="0"/>
              <a:pPr algn="ctr">
                <a:defRPr/>
              </a:pPr>
              <a:t>19</a:t>
            </a:fld>
            <a:endParaRPr lang="en-US" kern="600" spc="170" dirty="0"/>
          </a:p>
        </p:txBody>
      </p:sp>
      <p:sp>
        <p:nvSpPr>
          <p:cNvPr id="3" name="Content Placeholder 2">
            <a:extLst>
              <a:ext uri="{FF2B5EF4-FFF2-40B4-BE49-F238E27FC236}">
                <a16:creationId xmlns:a16="http://schemas.microsoft.com/office/drawing/2014/main" id="{823B8CAA-6B09-43F1-B7C5-3876DF16FFCF}"/>
              </a:ext>
            </a:extLst>
          </p:cNvPr>
          <p:cNvSpPr>
            <a:spLocks noGrp="1"/>
          </p:cNvSpPr>
          <p:nvPr>
            <p:ph sz="quarter" idx="18"/>
          </p:nvPr>
        </p:nvSpPr>
        <p:spPr>
          <a:xfrm>
            <a:off x="1069974" y="2928243"/>
            <a:ext cx="4721226" cy="1682416"/>
          </a:xfrm>
        </p:spPr>
        <p:txBody>
          <a:bodyPr/>
          <a:lstStyle/>
          <a:p>
            <a:pPr marL="0" indent="0">
              <a:buNone/>
            </a:pPr>
            <a:r>
              <a:rPr lang="en-US" dirty="0">
                <a:solidFill>
                  <a:srgbClr val="FFFFFF"/>
                </a:solidFill>
              </a:rPr>
              <a:t>Any members receiving a balance bill should contact the </a:t>
            </a:r>
            <a:r>
              <a:rPr lang="en-US" dirty="0">
                <a:solidFill>
                  <a:schemeClr val="accent2"/>
                </a:solidFill>
              </a:rPr>
              <a:t>Member Advocacy Program (MAP)</a:t>
            </a:r>
            <a:r>
              <a:rPr lang="en-US" dirty="0">
                <a:solidFill>
                  <a:srgbClr val="FFFFFF"/>
                </a:solidFill>
              </a:rPr>
              <a:t> right away.</a:t>
            </a:r>
          </a:p>
        </p:txBody>
      </p:sp>
      <p:pic>
        <p:nvPicPr>
          <p:cNvPr id="7" name="Content Placeholder 6">
            <a:extLst>
              <a:ext uri="{FF2B5EF4-FFF2-40B4-BE49-F238E27FC236}">
                <a16:creationId xmlns:a16="http://schemas.microsoft.com/office/drawing/2014/main" id="{09AA8601-0886-4F37-AE6E-112381A4781C}"/>
              </a:ext>
            </a:extLst>
          </p:cNvPr>
          <p:cNvPicPr>
            <a:picLocks noGrp="1" noChangeAspect="1"/>
          </p:cNvPicPr>
          <p:nvPr>
            <p:ph sz="quarter" idx="19"/>
          </p:nvPr>
        </p:nvPicPr>
        <p:blipFill>
          <a:blip r:embed="rId3"/>
          <a:stretch>
            <a:fillRect/>
          </a:stretch>
        </p:blipFill>
        <p:spPr>
          <a:xfrm>
            <a:off x="6254979" y="1506603"/>
            <a:ext cx="4014339" cy="5195028"/>
          </a:xfrm>
          <a:prstGeom prst="rect">
            <a:avLst/>
          </a:prstGeom>
          <a:ln w="9525">
            <a:solidFill>
              <a:srgbClr val="C4C5C7"/>
            </a:solidFill>
          </a:ln>
        </p:spPr>
      </p:pic>
      <p:sp>
        <p:nvSpPr>
          <p:cNvPr id="5" name="Title 4">
            <a:extLst>
              <a:ext uri="{FF2B5EF4-FFF2-40B4-BE49-F238E27FC236}">
                <a16:creationId xmlns:a16="http://schemas.microsoft.com/office/drawing/2014/main" id="{08903987-9E4A-4013-9325-33A4813EC746}"/>
              </a:ext>
            </a:extLst>
          </p:cNvPr>
          <p:cNvSpPr>
            <a:spLocks noGrp="1"/>
          </p:cNvSpPr>
          <p:nvPr>
            <p:ph type="title"/>
          </p:nvPr>
        </p:nvSpPr>
        <p:spPr/>
        <p:txBody>
          <a:bodyPr/>
          <a:lstStyle/>
          <a:p>
            <a:r>
              <a:rPr lang="en-US" dirty="0"/>
              <a:t>Member Advocacy Program</a:t>
            </a:r>
          </a:p>
        </p:txBody>
      </p:sp>
    </p:spTree>
    <p:extLst>
      <p:ext uri="{BB962C8B-B14F-4D97-AF65-F5344CB8AC3E}">
        <p14:creationId xmlns:p14="http://schemas.microsoft.com/office/powerpoint/2010/main" val="226440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A2222-8177-4AFE-BA67-E19D76863199}"/>
              </a:ext>
            </a:extLst>
          </p:cNvPr>
          <p:cNvSpPr>
            <a:spLocks noGrp="1"/>
          </p:cNvSpPr>
          <p:nvPr>
            <p:ph type="sldNum" sz="quarter" idx="17"/>
          </p:nvPr>
        </p:nvSpPr>
        <p:spPr/>
        <p:txBody>
          <a:bodyPr/>
          <a:lstStyle/>
          <a:p>
            <a:pPr algn="ctr">
              <a:defRPr/>
            </a:pPr>
            <a:fld id="{B4A077BA-F127-F04E-A4C8-F4B20C74119B}" type="slidenum">
              <a:rPr lang="en-US" smtClean="0"/>
              <a:pPr algn="ctr">
                <a:defRPr/>
              </a:pPr>
              <a:t>2</a:t>
            </a:fld>
            <a:endParaRPr lang="en-US" kern="600" spc="170" dirty="0"/>
          </a:p>
        </p:txBody>
      </p:sp>
      <p:sp>
        <p:nvSpPr>
          <p:cNvPr id="3" name="Content Placeholder 2">
            <a:extLst>
              <a:ext uri="{FF2B5EF4-FFF2-40B4-BE49-F238E27FC236}">
                <a16:creationId xmlns:a16="http://schemas.microsoft.com/office/drawing/2014/main" id="{23F826B3-A714-41BB-9086-1AC393175DD7}"/>
              </a:ext>
            </a:extLst>
          </p:cNvPr>
          <p:cNvSpPr>
            <a:spLocks noGrp="1"/>
          </p:cNvSpPr>
          <p:nvPr>
            <p:ph sz="quarter" idx="18"/>
          </p:nvPr>
        </p:nvSpPr>
        <p:spPr>
          <a:xfrm>
            <a:off x="1060450" y="1606378"/>
            <a:ext cx="5503636" cy="4480478"/>
          </a:xfrm>
        </p:spPr>
        <p:txBody>
          <a:bodyPr/>
          <a:lstStyle/>
          <a:p>
            <a:r>
              <a:rPr lang="en-US" dirty="0"/>
              <a:t>What Is Core Value?</a:t>
            </a:r>
          </a:p>
          <a:p>
            <a:r>
              <a:rPr lang="en-US" dirty="0"/>
              <a:t>How Core Value Plans Work</a:t>
            </a:r>
          </a:p>
          <a:p>
            <a:r>
              <a:rPr lang="en-US" dirty="0"/>
              <a:t>Member Advocacy Program</a:t>
            </a:r>
          </a:p>
          <a:p>
            <a:r>
              <a:rPr lang="en-US" dirty="0"/>
              <a:t>Added Features</a:t>
            </a:r>
          </a:p>
          <a:p>
            <a:r>
              <a:rPr lang="en-US" dirty="0"/>
              <a:t>Plan Design and Benefits</a:t>
            </a:r>
          </a:p>
        </p:txBody>
      </p:sp>
      <p:sp>
        <p:nvSpPr>
          <p:cNvPr id="4" name="Content Placeholder 3">
            <a:extLst>
              <a:ext uri="{FF2B5EF4-FFF2-40B4-BE49-F238E27FC236}">
                <a16:creationId xmlns:a16="http://schemas.microsoft.com/office/drawing/2014/main" id="{95648AF3-BF84-47BA-998D-43CC617429DD}"/>
              </a:ext>
            </a:extLst>
          </p:cNvPr>
          <p:cNvSpPr>
            <a:spLocks noGrp="1"/>
          </p:cNvSpPr>
          <p:nvPr>
            <p:ph sz="quarter" idx="19"/>
          </p:nvPr>
        </p:nvSpPr>
        <p:spPr>
          <a:xfrm>
            <a:off x="6332437" y="1606378"/>
            <a:ext cx="5503636" cy="4480478"/>
          </a:xfrm>
        </p:spPr>
        <p:txBody>
          <a:bodyPr/>
          <a:lstStyle/>
          <a:p>
            <a:r>
              <a:rPr lang="en-US" dirty="0"/>
              <a:t>Core Value Flex</a:t>
            </a:r>
          </a:p>
          <a:p>
            <a:r>
              <a:rPr lang="en-US" dirty="0"/>
              <a:t>Core Value Access</a:t>
            </a:r>
          </a:p>
          <a:p>
            <a:r>
              <a:rPr lang="en-US" dirty="0"/>
              <a:t>How to Use Core Value Plans</a:t>
            </a:r>
          </a:p>
          <a:p>
            <a:r>
              <a:rPr lang="en-US" dirty="0"/>
              <a:t>Application Requirements</a:t>
            </a:r>
          </a:p>
          <a:p>
            <a:r>
              <a:rPr lang="en-US" dirty="0"/>
              <a:t>Agent Training and Compensation</a:t>
            </a:r>
          </a:p>
          <a:p>
            <a:r>
              <a:rPr lang="en-US" dirty="0"/>
              <a:t>Common Questions</a:t>
            </a:r>
          </a:p>
        </p:txBody>
      </p:sp>
      <p:sp>
        <p:nvSpPr>
          <p:cNvPr id="5" name="Title 4">
            <a:extLst>
              <a:ext uri="{FF2B5EF4-FFF2-40B4-BE49-F238E27FC236}">
                <a16:creationId xmlns:a16="http://schemas.microsoft.com/office/drawing/2014/main" id="{327C4100-A2DB-4A72-A766-A3C45CFDADD8}"/>
              </a:ext>
            </a:extLst>
          </p:cNvPr>
          <p:cNvSpPr>
            <a:spLocks noGrp="1"/>
          </p:cNvSpPr>
          <p:nvPr>
            <p:ph type="title"/>
          </p:nvPr>
        </p:nvSpPr>
        <p:spPr/>
        <p:txBody>
          <a:bodyPr/>
          <a:lstStyle/>
          <a:p>
            <a:r>
              <a:rPr lang="en-US" dirty="0"/>
              <a:t>What We’re Going to Cover</a:t>
            </a:r>
          </a:p>
        </p:txBody>
      </p:sp>
    </p:spTree>
    <p:extLst>
      <p:ext uri="{BB962C8B-B14F-4D97-AF65-F5344CB8AC3E}">
        <p14:creationId xmlns:p14="http://schemas.microsoft.com/office/powerpoint/2010/main" val="922936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28861-456B-4ACD-A72B-208FC988FDA8}"/>
              </a:ext>
            </a:extLst>
          </p:cNvPr>
          <p:cNvSpPr>
            <a:spLocks noGrp="1"/>
          </p:cNvSpPr>
          <p:nvPr>
            <p:ph type="sldNum" sz="quarter" idx="17"/>
          </p:nvPr>
        </p:nvSpPr>
        <p:spPr/>
        <p:txBody>
          <a:bodyPr/>
          <a:lstStyle/>
          <a:p>
            <a:pPr algn="ctr">
              <a:defRPr/>
            </a:pPr>
            <a:fld id="{B4A077BA-F127-F04E-A4C8-F4B20C74119B}" type="slidenum">
              <a:rPr lang="en-US" smtClean="0"/>
              <a:pPr algn="ctr">
                <a:defRPr/>
              </a:pPr>
              <a:t>20</a:t>
            </a:fld>
            <a:endParaRPr lang="en-US" kern="600" spc="170" dirty="0"/>
          </a:p>
        </p:txBody>
      </p:sp>
      <p:sp>
        <p:nvSpPr>
          <p:cNvPr id="3" name="Content Placeholder 2">
            <a:extLst>
              <a:ext uri="{FF2B5EF4-FFF2-40B4-BE49-F238E27FC236}">
                <a16:creationId xmlns:a16="http://schemas.microsoft.com/office/drawing/2014/main" id="{19B34D28-3DC3-4C71-86D7-15F3C427E0DD}"/>
              </a:ext>
            </a:extLst>
          </p:cNvPr>
          <p:cNvSpPr>
            <a:spLocks noGrp="1"/>
          </p:cNvSpPr>
          <p:nvPr>
            <p:ph sz="quarter" idx="18"/>
          </p:nvPr>
        </p:nvSpPr>
        <p:spPr>
          <a:xfrm>
            <a:off x="1069974" y="2045368"/>
            <a:ext cx="4721226" cy="4041488"/>
          </a:xfrm>
        </p:spPr>
        <p:txBody>
          <a:bodyPr>
            <a:normAutofit fontScale="92500"/>
          </a:bodyPr>
          <a:lstStyle/>
          <a:p>
            <a:r>
              <a:rPr lang="en-US" dirty="0"/>
              <a:t>Members will receive a letter each time a balance bill is negotiated and a new payment is sent to the provider.</a:t>
            </a:r>
          </a:p>
          <a:p>
            <a:r>
              <a:rPr lang="en-US" dirty="0"/>
              <a:t>The letter:</a:t>
            </a:r>
          </a:p>
          <a:p>
            <a:pPr lvl="1"/>
            <a:r>
              <a:rPr lang="en-US" dirty="0"/>
              <a:t>Advises members that an additional payment was made on the claim.</a:t>
            </a:r>
          </a:p>
          <a:p>
            <a:pPr lvl="1"/>
            <a:r>
              <a:rPr lang="en-US" dirty="0"/>
              <a:t>Tells members what to expect next.</a:t>
            </a:r>
          </a:p>
        </p:txBody>
      </p:sp>
      <p:pic>
        <p:nvPicPr>
          <p:cNvPr id="7" name="Content Placeholder 6">
            <a:extLst>
              <a:ext uri="{FF2B5EF4-FFF2-40B4-BE49-F238E27FC236}">
                <a16:creationId xmlns:a16="http://schemas.microsoft.com/office/drawing/2014/main" id="{AB2DD0A8-F7A2-45CA-A3C4-859AFCA8D25D}"/>
              </a:ext>
            </a:extLst>
          </p:cNvPr>
          <p:cNvPicPr>
            <a:picLocks noGrp="1" noChangeAspect="1"/>
          </p:cNvPicPr>
          <p:nvPr>
            <p:ph sz="quarter" idx="19"/>
          </p:nvPr>
        </p:nvPicPr>
        <p:blipFill>
          <a:blip r:embed="rId3"/>
          <a:stretch>
            <a:fillRect/>
          </a:stretch>
        </p:blipFill>
        <p:spPr>
          <a:xfrm>
            <a:off x="6622016" y="484157"/>
            <a:ext cx="4721226" cy="5713529"/>
          </a:xfrm>
          <a:prstGeom prst="rect">
            <a:avLst/>
          </a:prstGeom>
        </p:spPr>
      </p:pic>
      <p:sp>
        <p:nvSpPr>
          <p:cNvPr id="5" name="Title 4">
            <a:extLst>
              <a:ext uri="{FF2B5EF4-FFF2-40B4-BE49-F238E27FC236}">
                <a16:creationId xmlns:a16="http://schemas.microsoft.com/office/drawing/2014/main" id="{82F276B5-22DF-4201-8F96-0D68B427203D}"/>
              </a:ext>
            </a:extLst>
          </p:cNvPr>
          <p:cNvSpPr>
            <a:spLocks noGrp="1"/>
          </p:cNvSpPr>
          <p:nvPr>
            <p:ph type="title"/>
          </p:nvPr>
        </p:nvSpPr>
        <p:spPr>
          <a:xfrm>
            <a:off x="1069974" y="0"/>
            <a:ext cx="10543467" cy="1816768"/>
          </a:xfrm>
        </p:spPr>
        <p:txBody>
          <a:bodyPr/>
          <a:lstStyle/>
          <a:p>
            <a:r>
              <a:rPr lang="en-US" dirty="0"/>
              <a:t>Balance Bill </a:t>
            </a:r>
            <a:br>
              <a:rPr lang="en-US" dirty="0"/>
            </a:br>
            <a:r>
              <a:rPr lang="en-US" dirty="0"/>
              <a:t>Notification Flyer</a:t>
            </a:r>
          </a:p>
        </p:txBody>
      </p:sp>
    </p:spTree>
    <p:extLst>
      <p:ext uri="{BB962C8B-B14F-4D97-AF65-F5344CB8AC3E}">
        <p14:creationId xmlns:p14="http://schemas.microsoft.com/office/powerpoint/2010/main" val="277074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66A4E1-8660-4072-B793-41FF9D1668CD}"/>
              </a:ext>
            </a:extLst>
          </p:cNvPr>
          <p:cNvSpPr>
            <a:spLocks noGrp="1"/>
          </p:cNvSpPr>
          <p:nvPr>
            <p:ph type="body" sz="quarter" idx="10"/>
          </p:nvPr>
        </p:nvSpPr>
        <p:spPr>
          <a:xfrm>
            <a:off x="2793999" y="1991627"/>
            <a:ext cx="9167341" cy="2874746"/>
          </a:xfrm>
        </p:spPr>
        <p:txBody>
          <a:bodyPr anchor="ctr"/>
          <a:lstStyle/>
          <a:p>
            <a:r>
              <a:rPr lang="en-US" sz="5400" dirty="0"/>
              <a:t>Core Value Plans: </a:t>
            </a:r>
            <a:br>
              <a:rPr lang="en-US" sz="5400" dirty="0"/>
            </a:br>
            <a:r>
              <a:rPr lang="en-US" sz="5400" dirty="0"/>
              <a:t>Value Added Features</a:t>
            </a:r>
          </a:p>
        </p:txBody>
      </p:sp>
    </p:spTree>
    <p:extLst>
      <p:ext uri="{BB962C8B-B14F-4D97-AF65-F5344CB8AC3E}">
        <p14:creationId xmlns:p14="http://schemas.microsoft.com/office/powerpoint/2010/main" val="243476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A87780-4663-4797-9E1F-A2FDADEC2EB1}"/>
              </a:ext>
            </a:extLst>
          </p:cNvPr>
          <p:cNvSpPr/>
          <p:nvPr/>
        </p:nvSpPr>
        <p:spPr>
          <a:xfrm>
            <a:off x="733425" y="1742303"/>
            <a:ext cx="11458575" cy="425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DDAA3A3-6F81-45E9-99CD-767221F85125}"/>
              </a:ext>
            </a:extLst>
          </p:cNvPr>
          <p:cNvSpPr>
            <a:spLocks noGrp="1"/>
          </p:cNvSpPr>
          <p:nvPr>
            <p:ph sz="quarter" idx="17"/>
          </p:nvPr>
        </p:nvSpPr>
        <p:spPr>
          <a:xfrm>
            <a:off x="5232111" y="1909817"/>
            <a:ext cx="5991062" cy="3917090"/>
          </a:xfrm>
        </p:spPr>
        <p:txBody>
          <a:bodyPr anchor="ctr">
            <a:normAutofit/>
          </a:bodyPr>
          <a:lstStyle/>
          <a:p>
            <a:r>
              <a:rPr lang="en-US" dirty="0">
                <a:solidFill>
                  <a:srgbClr val="FFFFFF"/>
                </a:solidFill>
              </a:rPr>
              <a:t>Included with Core Value and Core Value Flex</a:t>
            </a:r>
            <a:r>
              <a:rPr lang="en-US" baseline="30000" dirty="0">
                <a:solidFill>
                  <a:srgbClr val="FFFFFF"/>
                </a:solidFill>
              </a:rPr>
              <a:t>1</a:t>
            </a:r>
            <a:r>
              <a:rPr lang="en-US" dirty="0">
                <a:solidFill>
                  <a:srgbClr val="FFFFFF"/>
                </a:solidFill>
              </a:rPr>
              <a:t> </a:t>
            </a:r>
          </a:p>
          <a:p>
            <a:pPr lvl="1"/>
            <a:r>
              <a:rPr lang="en-US" dirty="0">
                <a:solidFill>
                  <a:srgbClr val="FFFFFF"/>
                </a:solidFill>
              </a:rPr>
              <a:t>Helps members access quality health care at a fair price.</a:t>
            </a:r>
          </a:p>
          <a:p>
            <a:pPr lvl="1"/>
            <a:r>
              <a:rPr lang="en-US" dirty="0">
                <a:solidFill>
                  <a:srgbClr val="FFFFFF"/>
                </a:solidFill>
              </a:rPr>
              <a:t>Easy-to-use tool for plan members to shop around for low-cost, high-quality ‘green’ providers.</a:t>
            </a:r>
          </a:p>
          <a:p>
            <a:pPr lvl="1"/>
            <a:r>
              <a:rPr lang="en-US" dirty="0">
                <a:solidFill>
                  <a:srgbClr val="FFFFFF"/>
                </a:solidFill>
              </a:rPr>
              <a:t>When members use green providers it lowers overall claims costs.</a:t>
            </a:r>
          </a:p>
        </p:txBody>
      </p:sp>
      <p:sp>
        <p:nvSpPr>
          <p:cNvPr id="6" name="Title 5">
            <a:extLst>
              <a:ext uri="{FF2B5EF4-FFF2-40B4-BE49-F238E27FC236}">
                <a16:creationId xmlns:a16="http://schemas.microsoft.com/office/drawing/2014/main" id="{AB959715-C48A-4EFF-A8FB-9D3859765FFF}"/>
              </a:ext>
            </a:extLst>
          </p:cNvPr>
          <p:cNvSpPr>
            <a:spLocks noGrp="1"/>
          </p:cNvSpPr>
          <p:nvPr>
            <p:ph type="title"/>
          </p:nvPr>
        </p:nvSpPr>
        <p:spPr/>
        <p:txBody>
          <a:bodyPr/>
          <a:lstStyle/>
          <a:p>
            <a:r>
              <a:rPr lang="en-US" dirty="0"/>
              <a:t>Healthcare Bluebook</a:t>
            </a:r>
          </a:p>
        </p:txBody>
      </p:sp>
      <p:sp>
        <p:nvSpPr>
          <p:cNvPr id="4" name="Slide Number Placeholder 3">
            <a:extLst>
              <a:ext uri="{FF2B5EF4-FFF2-40B4-BE49-F238E27FC236}">
                <a16:creationId xmlns:a16="http://schemas.microsoft.com/office/drawing/2014/main" id="{67B9CB3E-E1A3-40D0-8EAA-8DA069E7CEF5}"/>
              </a:ext>
            </a:extLst>
          </p:cNvPr>
          <p:cNvSpPr>
            <a:spLocks noGrp="1"/>
          </p:cNvSpPr>
          <p:nvPr>
            <p:ph type="sldNum" sz="quarter" idx="16"/>
          </p:nvPr>
        </p:nvSpPr>
        <p:spPr/>
        <p:txBody>
          <a:bodyPr/>
          <a:lstStyle/>
          <a:p>
            <a:pPr algn="ctr"/>
            <a:fld id="{B4A077BA-F127-F04E-A4C8-F4B20C74119B}" type="slidenum">
              <a:rPr lang="en-US" smtClean="0"/>
              <a:pPr algn="ctr"/>
              <a:t>22</a:t>
            </a:fld>
            <a:endParaRPr lang="en-US" dirty="0"/>
          </a:p>
        </p:txBody>
      </p:sp>
      <p:pic>
        <p:nvPicPr>
          <p:cNvPr id="7" name="Picture 6">
            <a:extLst>
              <a:ext uri="{FF2B5EF4-FFF2-40B4-BE49-F238E27FC236}">
                <a16:creationId xmlns:a16="http://schemas.microsoft.com/office/drawing/2014/main" id="{98BD7619-27FE-4CF5-88CB-ACE00BB31C4D}"/>
              </a:ext>
            </a:extLst>
          </p:cNvPr>
          <p:cNvPicPr>
            <a:picLocks noChangeAspect="1"/>
          </p:cNvPicPr>
          <p:nvPr/>
        </p:nvPicPr>
        <p:blipFill>
          <a:blip r:embed="rId3"/>
          <a:stretch>
            <a:fillRect/>
          </a:stretch>
        </p:blipFill>
        <p:spPr>
          <a:xfrm>
            <a:off x="1583436" y="2620206"/>
            <a:ext cx="2474976" cy="2496312"/>
          </a:xfrm>
          <a:prstGeom prst="rect">
            <a:avLst/>
          </a:prstGeom>
        </p:spPr>
      </p:pic>
      <p:sp>
        <p:nvSpPr>
          <p:cNvPr id="11" name="Content Placeholder 2">
            <a:extLst>
              <a:ext uri="{FF2B5EF4-FFF2-40B4-BE49-F238E27FC236}">
                <a16:creationId xmlns:a16="http://schemas.microsoft.com/office/drawing/2014/main" id="{0531A56D-409D-4ECA-8E1B-EBA051339374}"/>
              </a:ext>
            </a:extLst>
          </p:cNvPr>
          <p:cNvSpPr txBox="1">
            <a:spLocks/>
          </p:cNvSpPr>
          <p:nvPr/>
        </p:nvSpPr>
        <p:spPr>
          <a:xfrm>
            <a:off x="931263" y="6178371"/>
            <a:ext cx="5757862"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Not available with Core Value Access plans.</a:t>
            </a:r>
          </a:p>
        </p:txBody>
      </p:sp>
    </p:spTree>
    <p:extLst>
      <p:ext uri="{BB962C8B-B14F-4D97-AF65-F5344CB8AC3E}">
        <p14:creationId xmlns:p14="http://schemas.microsoft.com/office/powerpoint/2010/main" val="3032679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B26FC-C31B-4250-9762-641AD61EC8BE}"/>
              </a:ext>
            </a:extLst>
          </p:cNvPr>
          <p:cNvSpPr>
            <a:spLocks noGrp="1"/>
          </p:cNvSpPr>
          <p:nvPr>
            <p:ph type="sldNum" sz="quarter" idx="17"/>
          </p:nvPr>
        </p:nvSpPr>
        <p:spPr/>
        <p:txBody>
          <a:bodyPr/>
          <a:lstStyle/>
          <a:p>
            <a:fld id="{B4A077BA-F127-F04E-A4C8-F4B20C74119B}" type="slidenum">
              <a:rPr lang="en-US" smtClean="0"/>
              <a:pPr/>
              <a:t>23</a:t>
            </a:fld>
            <a:endParaRPr lang="en-US" dirty="0"/>
          </a:p>
        </p:txBody>
      </p:sp>
      <p:sp>
        <p:nvSpPr>
          <p:cNvPr id="3" name="Content Placeholder 2">
            <a:extLst>
              <a:ext uri="{FF2B5EF4-FFF2-40B4-BE49-F238E27FC236}">
                <a16:creationId xmlns:a16="http://schemas.microsoft.com/office/drawing/2014/main" id="{BB67A363-4723-4788-BECB-25276E2C2844}"/>
              </a:ext>
            </a:extLst>
          </p:cNvPr>
          <p:cNvSpPr>
            <a:spLocks noGrp="1"/>
          </p:cNvSpPr>
          <p:nvPr>
            <p:ph sz="quarter" idx="18"/>
          </p:nvPr>
        </p:nvSpPr>
        <p:spPr/>
        <p:txBody>
          <a:bodyPr/>
          <a:lstStyle/>
          <a:p>
            <a:r>
              <a:rPr lang="en-US" dirty="0"/>
              <a:t>Prices for the same procedure can vary up to 500% depending on where you go.</a:t>
            </a:r>
          </a:p>
          <a:p>
            <a:pPr marL="0" indent="0">
              <a:buNone/>
            </a:pPr>
            <a:endParaRPr lang="en-US" dirty="0"/>
          </a:p>
          <a:p>
            <a:pPr marL="0" indent="0" algn="ctr">
              <a:buNone/>
            </a:pPr>
            <a:r>
              <a:rPr lang="en-US" sz="2800" dirty="0"/>
              <a:t>The choice is clear!</a:t>
            </a:r>
          </a:p>
        </p:txBody>
      </p:sp>
      <p:pic>
        <p:nvPicPr>
          <p:cNvPr id="4" name="Content Placeholder 3">
            <a:extLst>
              <a:ext uri="{FF2B5EF4-FFF2-40B4-BE49-F238E27FC236}">
                <a16:creationId xmlns:a16="http://schemas.microsoft.com/office/drawing/2014/main" id="{1D05AA73-2DF6-404F-864B-DCC294F82B23}"/>
              </a:ext>
            </a:extLst>
          </p:cNvPr>
          <p:cNvPicPr>
            <a:picLocks noGrp="1" noChangeAspect="1"/>
          </p:cNvPicPr>
          <p:nvPr>
            <p:ph sz="quarter" idx="19"/>
          </p:nvPr>
        </p:nvPicPr>
        <p:blipFill>
          <a:blip r:embed="rId3"/>
          <a:stretch>
            <a:fillRect/>
          </a:stretch>
        </p:blipFill>
        <p:spPr>
          <a:xfrm>
            <a:off x="6134100" y="1600832"/>
            <a:ext cx="5611579" cy="3931605"/>
          </a:xfrm>
          <a:ln>
            <a:solidFill>
              <a:srgbClr val="C4C5C7"/>
            </a:solidFill>
          </a:ln>
        </p:spPr>
      </p:pic>
      <p:sp>
        <p:nvSpPr>
          <p:cNvPr id="5" name="Title 4">
            <a:extLst>
              <a:ext uri="{FF2B5EF4-FFF2-40B4-BE49-F238E27FC236}">
                <a16:creationId xmlns:a16="http://schemas.microsoft.com/office/drawing/2014/main" id="{83E7D5C7-0D86-42D3-A6D4-AB69C3C95EFB}"/>
              </a:ext>
            </a:extLst>
          </p:cNvPr>
          <p:cNvSpPr>
            <a:spLocks noGrp="1"/>
          </p:cNvSpPr>
          <p:nvPr>
            <p:ph type="title"/>
          </p:nvPr>
        </p:nvSpPr>
        <p:spPr/>
        <p:txBody>
          <a:bodyPr/>
          <a:lstStyle/>
          <a:p>
            <a:r>
              <a:rPr lang="en-US"/>
              <a:t>Healthcare Bluebook</a:t>
            </a:r>
            <a:endParaRPr lang="en-US" dirty="0"/>
          </a:p>
        </p:txBody>
      </p:sp>
      <p:sp>
        <p:nvSpPr>
          <p:cNvPr id="10" name="Text Placeholder 9">
            <a:extLst>
              <a:ext uri="{FF2B5EF4-FFF2-40B4-BE49-F238E27FC236}">
                <a16:creationId xmlns:a16="http://schemas.microsoft.com/office/drawing/2014/main" id="{09BFB147-D299-47FA-9320-AA36DAC996E4}"/>
              </a:ext>
            </a:extLst>
          </p:cNvPr>
          <p:cNvSpPr>
            <a:spLocks noGrp="1"/>
          </p:cNvSpPr>
          <p:nvPr>
            <p:ph type="body" sz="quarter" idx="20"/>
          </p:nvPr>
        </p:nvSpPr>
        <p:spPr/>
        <p:txBody>
          <a:bodyPr/>
          <a:lstStyle/>
          <a:p>
            <a:r>
              <a:rPr lang="en-US" dirty="0"/>
              <a:t>Did you know?</a:t>
            </a:r>
          </a:p>
        </p:txBody>
      </p:sp>
    </p:spTree>
    <p:extLst>
      <p:ext uri="{BB962C8B-B14F-4D97-AF65-F5344CB8AC3E}">
        <p14:creationId xmlns:p14="http://schemas.microsoft.com/office/powerpoint/2010/main" val="301250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FA30C1-F454-4B47-9F14-60DC97BF9466}"/>
              </a:ext>
            </a:extLst>
          </p:cNvPr>
          <p:cNvSpPr>
            <a:spLocks noGrp="1"/>
          </p:cNvSpPr>
          <p:nvPr>
            <p:ph type="sldNum" sz="quarter" idx="17"/>
          </p:nvPr>
        </p:nvSpPr>
        <p:spPr/>
        <p:txBody>
          <a:bodyPr/>
          <a:lstStyle/>
          <a:p>
            <a:fld id="{B4A077BA-F127-F04E-A4C8-F4B20C74119B}" type="slidenum">
              <a:rPr lang="en-US" smtClean="0"/>
              <a:pPr/>
              <a:t>24</a:t>
            </a:fld>
            <a:endParaRPr lang="en-US" dirty="0"/>
          </a:p>
        </p:txBody>
      </p:sp>
      <p:sp>
        <p:nvSpPr>
          <p:cNvPr id="3" name="Content Placeholder 2">
            <a:extLst>
              <a:ext uri="{FF2B5EF4-FFF2-40B4-BE49-F238E27FC236}">
                <a16:creationId xmlns:a16="http://schemas.microsoft.com/office/drawing/2014/main" id="{B35FEC3C-5271-47B6-884A-5C978973727F}"/>
              </a:ext>
            </a:extLst>
          </p:cNvPr>
          <p:cNvSpPr>
            <a:spLocks noGrp="1"/>
          </p:cNvSpPr>
          <p:nvPr>
            <p:ph sz="quarter" idx="18"/>
          </p:nvPr>
        </p:nvSpPr>
        <p:spPr/>
        <p:txBody>
          <a:bodyPr/>
          <a:lstStyle/>
          <a:p>
            <a:r>
              <a:rPr lang="en-US" dirty="0"/>
              <a:t>Members search for a procedure.</a:t>
            </a:r>
          </a:p>
          <a:p>
            <a:r>
              <a:rPr lang="en-US" dirty="0"/>
              <a:t>The tool lists providers ranked by quality and cost.</a:t>
            </a:r>
          </a:p>
          <a:p>
            <a:r>
              <a:rPr lang="en-US" dirty="0"/>
              <a:t>Members are encouraged to select a provider with a green Fair Price™ indicator. </a:t>
            </a:r>
          </a:p>
        </p:txBody>
      </p:sp>
      <p:pic>
        <p:nvPicPr>
          <p:cNvPr id="8" name="Content Placeholder 7">
            <a:extLst>
              <a:ext uri="{FF2B5EF4-FFF2-40B4-BE49-F238E27FC236}">
                <a16:creationId xmlns:a16="http://schemas.microsoft.com/office/drawing/2014/main" id="{43202324-BB89-4C21-8F42-A538307356F7}"/>
              </a:ext>
            </a:extLst>
          </p:cNvPr>
          <p:cNvPicPr>
            <a:picLocks noGrp="1" noChangeAspect="1"/>
          </p:cNvPicPr>
          <p:nvPr>
            <p:ph sz="quarter" idx="19"/>
          </p:nvPr>
        </p:nvPicPr>
        <p:blipFill>
          <a:blip r:embed="rId3"/>
          <a:stretch>
            <a:fillRect/>
          </a:stretch>
        </p:blipFill>
        <p:spPr>
          <a:xfrm>
            <a:off x="6400802" y="2048256"/>
            <a:ext cx="5333999" cy="3657704"/>
          </a:xfrm>
          <a:ln>
            <a:solidFill>
              <a:srgbClr val="C4C5C7"/>
            </a:solidFill>
          </a:ln>
        </p:spPr>
      </p:pic>
      <p:sp>
        <p:nvSpPr>
          <p:cNvPr id="5" name="Title 4">
            <a:extLst>
              <a:ext uri="{FF2B5EF4-FFF2-40B4-BE49-F238E27FC236}">
                <a16:creationId xmlns:a16="http://schemas.microsoft.com/office/drawing/2014/main" id="{61D8E4F9-0E55-4823-BF0F-51BF0C0E0A63}"/>
              </a:ext>
            </a:extLst>
          </p:cNvPr>
          <p:cNvSpPr>
            <a:spLocks noGrp="1"/>
          </p:cNvSpPr>
          <p:nvPr>
            <p:ph type="title"/>
          </p:nvPr>
        </p:nvSpPr>
        <p:spPr/>
        <p:txBody>
          <a:bodyPr/>
          <a:lstStyle/>
          <a:p>
            <a:r>
              <a:rPr lang="en-US" dirty="0"/>
              <a:t>Healthcare Bluebook</a:t>
            </a:r>
          </a:p>
        </p:txBody>
      </p:sp>
      <p:sp>
        <p:nvSpPr>
          <p:cNvPr id="11" name="Text Placeholder 10">
            <a:extLst>
              <a:ext uri="{FF2B5EF4-FFF2-40B4-BE49-F238E27FC236}">
                <a16:creationId xmlns:a16="http://schemas.microsoft.com/office/drawing/2014/main" id="{898029AD-BF5B-4C18-A5FB-CE0713974B14}"/>
              </a:ext>
            </a:extLst>
          </p:cNvPr>
          <p:cNvSpPr>
            <a:spLocks noGrp="1"/>
          </p:cNvSpPr>
          <p:nvPr>
            <p:ph type="body" sz="quarter" idx="20"/>
          </p:nvPr>
        </p:nvSpPr>
        <p:spPr/>
        <p:txBody>
          <a:bodyPr/>
          <a:lstStyle/>
          <a:p>
            <a:r>
              <a:rPr lang="en-US" dirty="0"/>
              <a:t>How the Tool Works</a:t>
            </a:r>
          </a:p>
        </p:txBody>
      </p:sp>
      <p:sp>
        <p:nvSpPr>
          <p:cNvPr id="7" name="Content Placeholder 2">
            <a:extLst>
              <a:ext uri="{FF2B5EF4-FFF2-40B4-BE49-F238E27FC236}">
                <a16:creationId xmlns:a16="http://schemas.microsoft.com/office/drawing/2014/main" id="{0FC7C559-7D4B-48CA-AA15-7CA03A3B28A5}"/>
              </a:ext>
            </a:extLst>
          </p:cNvPr>
          <p:cNvSpPr txBox="1">
            <a:spLocks/>
          </p:cNvSpPr>
          <p:nvPr/>
        </p:nvSpPr>
        <p:spPr>
          <a:xfrm>
            <a:off x="931263" y="6178371"/>
            <a:ext cx="5757862"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1" dirty="0">
                <a:solidFill>
                  <a:schemeClr val="accent1"/>
                </a:solidFill>
                <a:latin typeface="Allstate Sans W" panose="02000603000000020004" pitchFamily="2" charset="0"/>
                <a:ea typeface="Roboto Light" panose="02000000000000000000" pitchFamily="2" charset="0"/>
              </a:rPr>
              <a:t>Note:</a:t>
            </a:r>
            <a:r>
              <a:rPr lang="en-US" sz="1000" dirty="0">
                <a:solidFill>
                  <a:schemeClr val="accent1"/>
                </a:solidFill>
                <a:latin typeface="Allstate Sans W" panose="02000603000000020004" pitchFamily="2" charset="0"/>
                <a:ea typeface="Roboto Light" panose="02000000000000000000" pitchFamily="2" charset="0"/>
              </a:rPr>
              <a:t> There is no correlation between the Healthcare Bluebook Fair Price™ service and a provider accepting the payment made by the Core Value plan.</a:t>
            </a:r>
          </a:p>
        </p:txBody>
      </p:sp>
    </p:spTree>
    <p:extLst>
      <p:ext uri="{BB962C8B-B14F-4D97-AF65-F5344CB8AC3E}">
        <p14:creationId xmlns:p14="http://schemas.microsoft.com/office/powerpoint/2010/main" val="4058474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A7E86-B229-46C1-BFBF-C8B0EC7590B9}"/>
              </a:ext>
            </a:extLst>
          </p:cNvPr>
          <p:cNvSpPr>
            <a:spLocks noGrp="1"/>
          </p:cNvSpPr>
          <p:nvPr>
            <p:ph sz="quarter" idx="17"/>
          </p:nvPr>
        </p:nvSpPr>
        <p:spPr>
          <a:xfrm>
            <a:off x="1060451" y="1513703"/>
            <a:ext cx="7169150" cy="3830594"/>
          </a:xfrm>
        </p:spPr>
        <p:txBody>
          <a:bodyPr/>
          <a:lstStyle/>
          <a:p>
            <a:pPr marL="0" indent="0">
              <a:buNone/>
            </a:pPr>
            <a:r>
              <a:rPr lang="en-US" sz="2000" b="0" i="0" dirty="0">
                <a:effectLst/>
                <a:latin typeface="Allstate Sans W" panose="02000603000000020004" pitchFamily="2" charset="77"/>
              </a:rPr>
              <a:t>Walmart Health Virtual Care (WHVC) is formerly known as </a:t>
            </a:r>
            <a:r>
              <a:rPr lang="en-US" sz="2000" b="0" i="0" dirty="0" err="1">
                <a:effectLst/>
                <a:latin typeface="Allstate Sans W" panose="02000603000000020004" pitchFamily="2" charset="77"/>
              </a:rPr>
              <a:t>MeMD</a:t>
            </a:r>
            <a:r>
              <a:rPr lang="en-US" sz="2000" b="0" i="0" dirty="0">
                <a:effectLst/>
                <a:latin typeface="Allstate Sans W" panose="02000603000000020004" pitchFamily="2" charset="77"/>
              </a:rPr>
              <a:t>®. WHVC </a:t>
            </a:r>
            <a:r>
              <a:rPr lang="en-US" sz="2000" dirty="0">
                <a:latin typeface="Allstate Sans W" panose="02000603000000020004" pitchFamily="2" charset="77"/>
              </a:rPr>
              <a:t>Urgent Care visits and Talk Therapy visits are available via phone and/or video visits</a:t>
            </a:r>
          </a:p>
          <a:p>
            <a:r>
              <a:rPr lang="en-US" sz="2000" b="0" i="0" dirty="0">
                <a:effectLst/>
                <a:latin typeface="Allstate Sans W" panose="02000603000000020004" pitchFamily="2" charset="77"/>
              </a:rPr>
              <a:t>WHVC</a:t>
            </a:r>
            <a:r>
              <a:rPr lang="en-US" sz="2000" dirty="0"/>
              <a:t> Urgent Care</a:t>
            </a:r>
          </a:p>
          <a:p>
            <a:pPr lvl="1"/>
            <a:r>
              <a:rPr lang="en-US" sz="1700" dirty="0"/>
              <a:t>U.S. board-certified doctors and medical providers are available to diagnose, treat, and when medically necessary, prescribe medication for many minor illnesses.</a:t>
            </a:r>
          </a:p>
          <a:p>
            <a:r>
              <a:rPr lang="en-US" sz="2000" b="0" i="0" dirty="0">
                <a:effectLst/>
                <a:latin typeface="Allstate Sans W" panose="02000603000000020004" pitchFamily="2" charset="77"/>
              </a:rPr>
              <a:t>WHVC</a:t>
            </a:r>
            <a:r>
              <a:rPr lang="en-US" sz="2000" dirty="0"/>
              <a:t> Talk Therapy (Ages 18+) </a:t>
            </a:r>
          </a:p>
          <a:p>
            <a:pPr lvl="1"/>
            <a:r>
              <a:rPr lang="en-US" sz="1700" dirty="0"/>
              <a:t>Licensed therapists help with a wide range of mental and emotional health needs. </a:t>
            </a:r>
          </a:p>
          <a:p>
            <a:r>
              <a:rPr lang="en-US" sz="2000" dirty="0"/>
              <a:t>Medical care is available 24/7 and therapy visits can be scheduled in as few as 48 hours</a:t>
            </a:r>
          </a:p>
        </p:txBody>
      </p:sp>
      <p:sp>
        <p:nvSpPr>
          <p:cNvPr id="3" name="Title 2">
            <a:extLst>
              <a:ext uri="{FF2B5EF4-FFF2-40B4-BE49-F238E27FC236}">
                <a16:creationId xmlns:a16="http://schemas.microsoft.com/office/drawing/2014/main" id="{62191EFE-5116-4DED-A3A3-B84DD2C5B0E3}"/>
              </a:ext>
            </a:extLst>
          </p:cNvPr>
          <p:cNvSpPr>
            <a:spLocks noGrp="1"/>
          </p:cNvSpPr>
          <p:nvPr>
            <p:ph type="title"/>
          </p:nvPr>
        </p:nvSpPr>
        <p:spPr/>
        <p:txBody>
          <a:bodyPr/>
          <a:lstStyle/>
          <a:p>
            <a:r>
              <a:rPr lang="en-US" dirty="0"/>
              <a:t>Telemedicine</a:t>
            </a:r>
          </a:p>
        </p:txBody>
      </p:sp>
      <p:sp>
        <p:nvSpPr>
          <p:cNvPr id="4" name="Slide Number Placeholder 3">
            <a:extLst>
              <a:ext uri="{FF2B5EF4-FFF2-40B4-BE49-F238E27FC236}">
                <a16:creationId xmlns:a16="http://schemas.microsoft.com/office/drawing/2014/main" id="{619D3209-C6A9-4812-8C2A-9930149751FB}"/>
              </a:ext>
            </a:extLst>
          </p:cNvPr>
          <p:cNvSpPr>
            <a:spLocks noGrp="1"/>
          </p:cNvSpPr>
          <p:nvPr>
            <p:ph type="sldNum" sz="quarter" idx="16"/>
          </p:nvPr>
        </p:nvSpPr>
        <p:spPr/>
        <p:txBody>
          <a:bodyPr/>
          <a:lstStyle/>
          <a:p>
            <a:pPr algn="ctr">
              <a:defRPr/>
            </a:pPr>
            <a:fld id="{B4A077BA-F127-F04E-A4C8-F4B20C74119B}" type="slidenum">
              <a:rPr lang="en-US" smtClean="0"/>
              <a:pPr algn="ctr">
                <a:defRPr/>
              </a:pPr>
              <a:t>25</a:t>
            </a:fld>
            <a:endParaRPr lang="en-US" kern="600" spc="170" dirty="0"/>
          </a:p>
        </p:txBody>
      </p:sp>
      <p:pic>
        <p:nvPicPr>
          <p:cNvPr id="6" name="Content Placeholder 11">
            <a:extLst>
              <a:ext uri="{FF2B5EF4-FFF2-40B4-BE49-F238E27FC236}">
                <a16:creationId xmlns:a16="http://schemas.microsoft.com/office/drawing/2014/main" id="{AA21B677-ED3E-41DA-BAA3-510FF05920A2}"/>
              </a:ext>
            </a:extLst>
          </p:cNvPr>
          <p:cNvPicPr>
            <a:picLocks noChangeAspect="1"/>
          </p:cNvPicPr>
          <p:nvPr/>
        </p:nvPicPr>
        <p:blipFill>
          <a:blip r:embed="rId3"/>
          <a:srcRect/>
          <a:stretch/>
        </p:blipFill>
        <p:spPr>
          <a:xfrm>
            <a:off x="9033903" y="1513703"/>
            <a:ext cx="2332624" cy="655817"/>
          </a:xfrm>
          <a:prstGeom prst="rect">
            <a:avLst/>
          </a:prstGeom>
        </p:spPr>
      </p:pic>
    </p:spTree>
    <p:extLst>
      <p:ext uri="{BB962C8B-B14F-4D97-AF65-F5344CB8AC3E}">
        <p14:creationId xmlns:p14="http://schemas.microsoft.com/office/powerpoint/2010/main" val="260042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5A7E86-B229-46C1-BFBF-C8B0EC7590B9}"/>
              </a:ext>
            </a:extLst>
          </p:cNvPr>
          <p:cNvSpPr>
            <a:spLocks noGrp="1"/>
          </p:cNvSpPr>
          <p:nvPr>
            <p:ph sz="quarter" idx="17"/>
          </p:nvPr>
        </p:nvSpPr>
        <p:spPr>
          <a:xfrm>
            <a:off x="1060451" y="1754660"/>
            <a:ext cx="7169150" cy="3348680"/>
          </a:xfrm>
        </p:spPr>
        <p:txBody>
          <a:bodyPr/>
          <a:lstStyle/>
          <a:p>
            <a:pPr marL="0" indent="0">
              <a:buNone/>
            </a:pPr>
            <a:r>
              <a:rPr lang="en-US" dirty="0"/>
              <a:t>Core Value includes access to WHVC</a:t>
            </a:r>
          </a:p>
          <a:p>
            <a:r>
              <a:rPr lang="en-US" dirty="0"/>
              <a:t>Non-HSA plans: $0 access fee for WHVC Urgent Care and Talk Therapy visits.</a:t>
            </a:r>
            <a:r>
              <a:rPr lang="en-US" baseline="30000" dirty="0"/>
              <a:t>1</a:t>
            </a:r>
          </a:p>
          <a:p>
            <a:r>
              <a:rPr lang="en-US" dirty="0"/>
              <a:t>HSA plans: $38 access fee for WHVC Urgent Care and WHVC Talk Therapy.</a:t>
            </a:r>
            <a:r>
              <a:rPr lang="en-US" baseline="30000" dirty="0"/>
              <a:t>2</a:t>
            </a:r>
          </a:p>
          <a:p>
            <a:endParaRPr lang="en-US" baseline="30000" dirty="0"/>
          </a:p>
          <a:p>
            <a:endParaRPr lang="en-US" baseline="30000" dirty="0"/>
          </a:p>
          <a:p>
            <a:pPr marL="0" indent="0">
              <a:buNone/>
            </a:pPr>
            <a:r>
              <a:rPr lang="en-US" sz="1200" dirty="0"/>
              <a:t>1 Includes up to three WHVC Urgent Care visits per individual per month and five WHVC Talk Therapy visits per individual over the age of 18 per month.</a:t>
            </a:r>
          </a:p>
          <a:p>
            <a:pPr marL="0" indent="0">
              <a:buNone/>
            </a:pPr>
            <a:r>
              <a:rPr lang="en-US" sz="1200" dirty="0"/>
              <a:t>2 Fee applies to deductible and out-of-pocket maximums.</a:t>
            </a:r>
          </a:p>
        </p:txBody>
      </p:sp>
      <p:sp>
        <p:nvSpPr>
          <p:cNvPr id="3" name="Title 2">
            <a:extLst>
              <a:ext uri="{FF2B5EF4-FFF2-40B4-BE49-F238E27FC236}">
                <a16:creationId xmlns:a16="http://schemas.microsoft.com/office/drawing/2014/main" id="{62191EFE-5116-4DED-A3A3-B84DD2C5B0E3}"/>
              </a:ext>
            </a:extLst>
          </p:cNvPr>
          <p:cNvSpPr>
            <a:spLocks noGrp="1"/>
          </p:cNvSpPr>
          <p:nvPr>
            <p:ph type="title"/>
          </p:nvPr>
        </p:nvSpPr>
        <p:spPr/>
        <p:txBody>
          <a:bodyPr/>
          <a:lstStyle/>
          <a:p>
            <a:r>
              <a:rPr lang="en-US" dirty="0"/>
              <a:t>Telemedicine</a:t>
            </a:r>
          </a:p>
        </p:txBody>
      </p:sp>
      <p:sp>
        <p:nvSpPr>
          <p:cNvPr id="4" name="Slide Number Placeholder 3">
            <a:extLst>
              <a:ext uri="{FF2B5EF4-FFF2-40B4-BE49-F238E27FC236}">
                <a16:creationId xmlns:a16="http://schemas.microsoft.com/office/drawing/2014/main" id="{619D3209-C6A9-4812-8C2A-9930149751FB}"/>
              </a:ext>
            </a:extLst>
          </p:cNvPr>
          <p:cNvSpPr>
            <a:spLocks noGrp="1"/>
          </p:cNvSpPr>
          <p:nvPr>
            <p:ph type="sldNum" sz="quarter" idx="16"/>
          </p:nvPr>
        </p:nvSpPr>
        <p:spPr/>
        <p:txBody>
          <a:bodyPr/>
          <a:lstStyle/>
          <a:p>
            <a:pPr algn="ctr">
              <a:defRPr/>
            </a:pPr>
            <a:fld id="{B4A077BA-F127-F04E-A4C8-F4B20C74119B}" type="slidenum">
              <a:rPr lang="en-US" smtClean="0"/>
              <a:pPr algn="ctr">
                <a:defRPr/>
              </a:pPr>
              <a:t>26</a:t>
            </a:fld>
            <a:endParaRPr lang="en-US" kern="600" spc="170" dirty="0"/>
          </a:p>
        </p:txBody>
      </p:sp>
      <p:pic>
        <p:nvPicPr>
          <p:cNvPr id="5" name="Content Placeholder 11">
            <a:extLst>
              <a:ext uri="{FF2B5EF4-FFF2-40B4-BE49-F238E27FC236}">
                <a16:creationId xmlns:a16="http://schemas.microsoft.com/office/drawing/2014/main" id="{7D3721B2-558B-9D2F-4BB0-BAF71F9B777F}"/>
              </a:ext>
            </a:extLst>
          </p:cNvPr>
          <p:cNvPicPr>
            <a:picLocks noChangeAspect="1"/>
          </p:cNvPicPr>
          <p:nvPr/>
        </p:nvPicPr>
        <p:blipFill>
          <a:blip r:embed="rId3"/>
          <a:srcRect/>
          <a:stretch/>
        </p:blipFill>
        <p:spPr>
          <a:xfrm>
            <a:off x="9033903" y="1513703"/>
            <a:ext cx="2332624" cy="655817"/>
          </a:xfrm>
          <a:prstGeom prst="rect">
            <a:avLst/>
          </a:prstGeom>
        </p:spPr>
      </p:pic>
    </p:spTree>
    <p:extLst>
      <p:ext uri="{BB962C8B-B14F-4D97-AF65-F5344CB8AC3E}">
        <p14:creationId xmlns:p14="http://schemas.microsoft.com/office/powerpoint/2010/main" val="2722289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54BB-FC23-4431-A75D-C2791C54E9F9}"/>
              </a:ext>
            </a:extLst>
          </p:cNvPr>
          <p:cNvSpPr>
            <a:spLocks noGrp="1"/>
          </p:cNvSpPr>
          <p:nvPr>
            <p:ph sz="quarter" idx="17"/>
          </p:nvPr>
        </p:nvSpPr>
        <p:spPr>
          <a:xfrm>
            <a:off x="1060450" y="2109727"/>
            <a:ext cx="7042003" cy="4281108"/>
          </a:xfrm>
          <a:ln w="28575">
            <a:noFill/>
          </a:ln>
        </p:spPr>
        <p:txBody>
          <a:bodyPr/>
          <a:lstStyle/>
          <a:p>
            <a:pPr marL="0" indent="0">
              <a:buNone/>
            </a:pPr>
            <a:r>
              <a:rPr lang="en-US" dirty="0"/>
              <a:t>A nationwide specialty medical practice delivering </a:t>
            </a:r>
            <a:r>
              <a:rPr lang="en-US" b="1" dirty="0"/>
              <a:t>virtual-first</a:t>
            </a:r>
            <a:r>
              <a:rPr lang="en-US" dirty="0"/>
              <a:t> muscle and joint pain solutions to help members get back to their lives faster. With </a:t>
            </a:r>
            <a:r>
              <a:rPr lang="en-US" dirty="0" err="1"/>
              <a:t>Vori</a:t>
            </a:r>
            <a:r>
              <a:rPr lang="en-US" dirty="0"/>
              <a:t> Health, members get treatment from a specialty physician, physical therapist, and health coach who work together to manage all aspects of care. This holistic model </a:t>
            </a:r>
            <a:r>
              <a:rPr lang="en-US" b="1" dirty="0"/>
              <a:t>reduces unnecessary surgeries, lowers spend, and improves outcomes. </a:t>
            </a:r>
          </a:p>
          <a:p>
            <a:pPr marL="0" indent="0">
              <a:buNone/>
            </a:pPr>
            <a:endParaRPr lang="en-US" sz="1200" dirty="0"/>
          </a:p>
        </p:txBody>
      </p:sp>
      <p:sp>
        <p:nvSpPr>
          <p:cNvPr id="3" name="Title 2">
            <a:extLst>
              <a:ext uri="{FF2B5EF4-FFF2-40B4-BE49-F238E27FC236}">
                <a16:creationId xmlns:a16="http://schemas.microsoft.com/office/drawing/2014/main" id="{DF0DB8D9-35A2-4F2B-8874-166E2DDB0E7D}"/>
              </a:ext>
            </a:extLst>
          </p:cNvPr>
          <p:cNvSpPr>
            <a:spLocks noGrp="1"/>
          </p:cNvSpPr>
          <p:nvPr>
            <p:ph type="title"/>
          </p:nvPr>
        </p:nvSpPr>
        <p:spPr/>
        <p:txBody>
          <a:bodyPr/>
          <a:lstStyle/>
          <a:p>
            <a:r>
              <a:rPr lang="en-US" dirty="0" err="1"/>
              <a:t>Vori</a:t>
            </a:r>
            <a:r>
              <a:rPr lang="en-US" dirty="0"/>
              <a:t> Health</a:t>
            </a:r>
          </a:p>
        </p:txBody>
      </p:sp>
      <p:sp>
        <p:nvSpPr>
          <p:cNvPr id="4" name="Slide Number Placeholder 3">
            <a:extLst>
              <a:ext uri="{FF2B5EF4-FFF2-40B4-BE49-F238E27FC236}">
                <a16:creationId xmlns:a16="http://schemas.microsoft.com/office/drawing/2014/main" id="{A6F54A6D-F118-4559-A666-D2BAD580AE25}"/>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A077BA-F127-F04E-A4C8-F4B20C74119B}" type="slidenum">
              <a:rPr kumimoji="0" lang="en-US" sz="900" b="1" i="0" u="none" strike="noStrike" kern="600" cap="none" spc="170" normalizeH="0" baseline="0" noProof="0" smtClean="0">
                <a:ln>
                  <a:noFill/>
                </a:ln>
                <a:solidFill>
                  <a:srgbClr val="FFFFFF"/>
                </a:solidFill>
                <a:effectLst/>
                <a:uLnTx/>
                <a:uFillTx/>
                <a:latin typeface="Allstate Sans W" panose="02000603000000020004"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600" cap="none" spc="170" normalizeH="0" baseline="0" noProof="0" dirty="0">
              <a:ln>
                <a:noFill/>
              </a:ln>
              <a:solidFill>
                <a:srgbClr val="FFFFFF"/>
              </a:solidFill>
              <a:effectLst/>
              <a:uLnTx/>
              <a:uFillTx/>
              <a:latin typeface="Allstate Sans W" panose="02000603000000020004" pitchFamily="2"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5983A7F8-E795-4910-ADD6-09297DEF704C}"/>
              </a:ext>
            </a:extLst>
          </p:cNvPr>
          <p:cNvSpPr>
            <a:spLocks noGrp="1"/>
          </p:cNvSpPr>
          <p:nvPr>
            <p:ph type="body" sz="quarter" idx="18"/>
          </p:nvPr>
        </p:nvSpPr>
        <p:spPr/>
        <p:txBody>
          <a:bodyPr/>
          <a:lstStyle/>
          <a:p>
            <a:r>
              <a:rPr lang="en-US" dirty="0"/>
              <a:t>A new and better muscle and joint pain care model </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0F084223-6B3C-3BB6-A53B-FF78231FB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642" y="1934544"/>
            <a:ext cx="3911621" cy="4030455"/>
          </a:xfrm>
          <a:prstGeom prst="rect">
            <a:avLst/>
          </a:prstGeom>
        </p:spPr>
      </p:pic>
    </p:spTree>
    <p:extLst>
      <p:ext uri="{BB962C8B-B14F-4D97-AF65-F5344CB8AC3E}">
        <p14:creationId xmlns:p14="http://schemas.microsoft.com/office/powerpoint/2010/main" val="256751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54BB-FC23-4431-A75D-C2791C54E9F9}"/>
              </a:ext>
            </a:extLst>
          </p:cNvPr>
          <p:cNvSpPr>
            <a:spLocks noGrp="1"/>
          </p:cNvSpPr>
          <p:nvPr>
            <p:ph sz="quarter" idx="17"/>
          </p:nvPr>
        </p:nvSpPr>
        <p:spPr>
          <a:xfrm>
            <a:off x="1060450" y="1972271"/>
            <a:ext cx="7042003" cy="4281108"/>
          </a:xfrm>
          <a:ln w="28575">
            <a:noFill/>
          </a:ln>
        </p:spPr>
        <p:txBody>
          <a:bodyPr/>
          <a:lstStyle/>
          <a:p>
            <a:pPr marL="0" lvl="0" indent="0" defTabSz="914363" eaLnBrk="1" fontAlgn="auto">
              <a:spcBef>
                <a:spcPts val="0"/>
              </a:spcBef>
              <a:spcAft>
                <a:spcPts val="0"/>
              </a:spcAft>
              <a:buClrTx/>
              <a:buSzTx/>
              <a:buNone/>
            </a:pPr>
            <a:r>
              <a:rPr lang="en-US" sz="1800" kern="0" dirty="0">
                <a:solidFill>
                  <a:srgbClr val="000000"/>
                </a:solidFill>
                <a:latin typeface="Allstate Sans" panose="02000603000000020004" pitchFamily="2" charset="77"/>
                <a:cs typeface="Calibri"/>
                <a:sym typeface="Calibri"/>
              </a:rPr>
              <a:t>Musculoskeletal (MSK) spending has been the </a:t>
            </a:r>
            <a:br>
              <a:rPr lang="en-US" sz="1800" kern="0" dirty="0">
                <a:solidFill>
                  <a:srgbClr val="000000"/>
                </a:solidFill>
                <a:latin typeface="Allstate Sans" panose="02000603000000020004" pitchFamily="2" charset="77"/>
                <a:cs typeface="Calibri"/>
                <a:sym typeface="Calibri"/>
              </a:rPr>
            </a:br>
            <a:r>
              <a:rPr lang="en-US" sz="1800" b="1" kern="0" dirty="0">
                <a:solidFill>
                  <a:srgbClr val="009B80"/>
                </a:solidFill>
                <a:latin typeface="Allstate Sans" panose="02000603000000020004" pitchFamily="2" charset="77"/>
                <a:cs typeface="Calibri"/>
                <a:sym typeface="Calibri"/>
              </a:rPr>
              <a:t>No. 1 or No. 2 expense </a:t>
            </a:r>
            <a:r>
              <a:rPr lang="en-US" sz="1800" kern="0" dirty="0">
                <a:solidFill>
                  <a:srgbClr val="000000"/>
                </a:solidFill>
                <a:latin typeface="Allstate Sans" panose="02000603000000020004" pitchFamily="2" charset="77"/>
                <a:cs typeface="Calibri"/>
                <a:sym typeface="Calibri"/>
              </a:rPr>
              <a:t>for the last decade.</a:t>
            </a:r>
          </a:p>
          <a:p>
            <a:pPr marL="0" lvl="0" indent="0" defTabSz="914363" eaLnBrk="1" fontAlgn="auto">
              <a:spcBef>
                <a:spcPts val="0"/>
              </a:spcBef>
              <a:spcAft>
                <a:spcPts val="0"/>
              </a:spcAft>
              <a:buClrTx/>
              <a:buSzTx/>
              <a:buNone/>
            </a:pPr>
            <a:endParaRPr lang="en-US" sz="1800" kern="0" dirty="0">
              <a:solidFill>
                <a:srgbClr val="000000"/>
              </a:solidFill>
              <a:latin typeface="Allstate Sans" panose="02000603000000020004" pitchFamily="2" charset="77"/>
              <a:cs typeface="Calibri"/>
              <a:sym typeface="Calibri"/>
            </a:endParaRPr>
          </a:p>
          <a:p>
            <a:pPr marL="0" lvl="0" indent="0" defTabSz="914363" eaLnBrk="1" fontAlgn="auto">
              <a:spcBef>
                <a:spcPts val="0"/>
              </a:spcBef>
              <a:spcAft>
                <a:spcPts val="0"/>
              </a:spcAft>
              <a:buClrTx/>
              <a:buSzTx/>
              <a:buNone/>
            </a:pPr>
            <a:r>
              <a:rPr lang="en-US" sz="1800" kern="0" dirty="0">
                <a:solidFill>
                  <a:srgbClr val="000000"/>
                </a:solidFill>
                <a:latin typeface="Allstate Sans" panose="02000603000000020004" pitchFamily="2" charset="77"/>
                <a:cs typeface="Calibri"/>
                <a:sym typeface="Calibri"/>
              </a:rPr>
              <a:t>15% of all health </a:t>
            </a:r>
            <a:r>
              <a:rPr lang="en-US" sz="1800" kern="0">
                <a:solidFill>
                  <a:srgbClr val="000000"/>
                </a:solidFill>
                <a:latin typeface="Allstate Sans" panose="02000603000000020004" pitchFamily="2" charset="77"/>
                <a:cs typeface="Calibri"/>
                <a:sym typeface="Calibri"/>
              </a:rPr>
              <a:t>care was </a:t>
            </a:r>
            <a:r>
              <a:rPr lang="en-US" sz="1800" kern="0" dirty="0">
                <a:solidFill>
                  <a:srgbClr val="000000"/>
                </a:solidFill>
                <a:latin typeface="Allstate Sans" panose="02000603000000020004" pitchFamily="2" charset="77"/>
                <a:cs typeface="Calibri"/>
                <a:sym typeface="Calibri"/>
              </a:rPr>
              <a:t>spent on MSK in 2021</a:t>
            </a:r>
          </a:p>
          <a:p>
            <a:pPr marL="0" lvl="0" indent="0" defTabSz="914363" eaLnBrk="1" fontAlgn="auto">
              <a:spcBef>
                <a:spcPts val="0"/>
              </a:spcBef>
              <a:spcAft>
                <a:spcPts val="0"/>
              </a:spcAft>
              <a:buClrTx/>
              <a:buSzTx/>
              <a:buNone/>
            </a:pPr>
            <a:endParaRPr lang="en-US" sz="1800" kern="0" dirty="0">
              <a:solidFill>
                <a:srgbClr val="000000"/>
              </a:solidFill>
              <a:latin typeface="Allstate Sans" panose="02000603000000020004" pitchFamily="2" charset="77"/>
              <a:cs typeface="Calibri"/>
              <a:sym typeface="Calibri"/>
            </a:endParaRPr>
          </a:p>
          <a:p>
            <a:pPr marL="0" lvl="0" indent="0" defTabSz="914363" eaLnBrk="1" fontAlgn="auto">
              <a:spcBef>
                <a:spcPts val="0"/>
              </a:spcBef>
              <a:spcAft>
                <a:spcPts val="0"/>
              </a:spcAft>
              <a:buClrTx/>
              <a:buSzTx/>
              <a:buNone/>
            </a:pPr>
            <a:r>
              <a:rPr lang="en-US" sz="1800" kern="0" dirty="0">
                <a:solidFill>
                  <a:srgbClr val="000000"/>
                </a:solidFill>
                <a:latin typeface="Allstate Sans" panose="02000603000000020004" pitchFamily="2" charset="77"/>
                <a:cs typeface="Calibri"/>
                <a:sym typeface="Calibri"/>
              </a:rPr>
              <a:t>Up to </a:t>
            </a:r>
            <a:r>
              <a:rPr lang="en-US" sz="1800" b="1" kern="0" dirty="0">
                <a:solidFill>
                  <a:srgbClr val="009B80"/>
                </a:solidFill>
                <a:latin typeface="Allstate Sans" panose="02000603000000020004" pitchFamily="2" charset="77"/>
                <a:cs typeface="Calibri"/>
                <a:sym typeface="Calibri"/>
              </a:rPr>
              <a:t>40%</a:t>
            </a:r>
            <a:r>
              <a:rPr lang="en-US" sz="1800" b="1" kern="0" dirty="0">
                <a:solidFill>
                  <a:srgbClr val="000000"/>
                </a:solidFill>
                <a:latin typeface="Allstate Sans" panose="02000603000000020004" pitchFamily="2" charset="77"/>
                <a:cs typeface="Calibri"/>
                <a:sym typeface="Calibri"/>
              </a:rPr>
              <a:t> </a:t>
            </a:r>
            <a:r>
              <a:rPr lang="en-US" sz="1800" kern="0" dirty="0">
                <a:solidFill>
                  <a:srgbClr val="000000"/>
                </a:solidFill>
                <a:latin typeface="Allstate Sans" panose="02000603000000020004" pitchFamily="2" charset="77"/>
                <a:cs typeface="Calibri"/>
                <a:sym typeface="Calibri"/>
              </a:rPr>
              <a:t>of MSK surgeries are </a:t>
            </a:r>
            <a:r>
              <a:rPr lang="en-US" sz="1800" b="1" kern="0" dirty="0">
                <a:solidFill>
                  <a:srgbClr val="009B80"/>
                </a:solidFill>
                <a:latin typeface="Allstate Sans" panose="02000603000000020004" pitchFamily="2" charset="77"/>
                <a:cs typeface="Calibri"/>
                <a:sym typeface="Calibri"/>
              </a:rPr>
              <a:t>unnecessary</a:t>
            </a:r>
            <a:r>
              <a:rPr lang="en-US" sz="1800" kern="0" dirty="0">
                <a:solidFill>
                  <a:srgbClr val="000000"/>
                </a:solidFill>
                <a:latin typeface="Allstate Sans" panose="02000603000000020004" pitchFamily="2" charset="77"/>
                <a:cs typeface="Calibri"/>
                <a:sym typeface="Calibri"/>
              </a:rPr>
              <a:t> </a:t>
            </a:r>
          </a:p>
          <a:p>
            <a:pPr marL="0" lvl="0" indent="0" defTabSz="914363" eaLnBrk="1" fontAlgn="auto">
              <a:spcBef>
                <a:spcPts val="0"/>
              </a:spcBef>
              <a:spcAft>
                <a:spcPts val="0"/>
              </a:spcAft>
              <a:buClrTx/>
              <a:buSzTx/>
              <a:buNone/>
            </a:pPr>
            <a:endParaRPr lang="en-US" sz="1800" kern="0" dirty="0">
              <a:solidFill>
                <a:srgbClr val="000000"/>
              </a:solidFill>
              <a:latin typeface="Allstate Sans" panose="02000603000000020004" pitchFamily="2" charset="77"/>
              <a:cs typeface="Calibri"/>
              <a:sym typeface="Calibri"/>
            </a:endParaRPr>
          </a:p>
          <a:p>
            <a:pPr marL="0" lvl="0" indent="0" defTabSz="914363" eaLnBrk="1" fontAlgn="auto">
              <a:spcBef>
                <a:spcPts val="0"/>
              </a:spcBef>
              <a:spcAft>
                <a:spcPts val="0"/>
              </a:spcAft>
              <a:buClrTx/>
              <a:buSzTx/>
              <a:buNone/>
            </a:pPr>
            <a:r>
              <a:rPr lang="en-US" sz="1800" kern="0" dirty="0">
                <a:solidFill>
                  <a:srgbClr val="000000"/>
                </a:solidFill>
                <a:latin typeface="Allstate Sans" panose="02000603000000020004" pitchFamily="2" charset="77"/>
                <a:cs typeface="Calibri"/>
                <a:sym typeface="Calibri"/>
              </a:rPr>
              <a:t>Pain is No. 1 cause of disability</a:t>
            </a:r>
          </a:p>
          <a:p>
            <a:pPr marL="0" lvl="0" indent="0" defTabSz="914363" eaLnBrk="1" fontAlgn="auto">
              <a:spcBef>
                <a:spcPts val="0"/>
              </a:spcBef>
              <a:spcAft>
                <a:spcPts val="0"/>
              </a:spcAft>
              <a:buClrTx/>
              <a:buSzTx/>
              <a:buNone/>
            </a:pPr>
            <a:endParaRPr lang="en-US" sz="1800" kern="0" dirty="0">
              <a:solidFill>
                <a:srgbClr val="000000"/>
              </a:solidFill>
              <a:latin typeface="Allstate Sans" panose="02000603000000020004" pitchFamily="2" charset="77"/>
              <a:cs typeface="Calibri"/>
              <a:sym typeface="Calibri"/>
            </a:endParaRPr>
          </a:p>
          <a:p>
            <a:pPr marL="0" lvl="0" indent="0" defTabSz="914363" eaLnBrk="1" fontAlgn="auto">
              <a:spcBef>
                <a:spcPts val="0"/>
              </a:spcBef>
              <a:spcAft>
                <a:spcPts val="0"/>
              </a:spcAft>
              <a:buClrTx/>
              <a:buSzTx/>
              <a:buNone/>
            </a:pPr>
            <a:r>
              <a:rPr lang="en-US" sz="1800" b="1" kern="0" dirty="0">
                <a:solidFill>
                  <a:srgbClr val="009B80"/>
                </a:solidFill>
                <a:latin typeface="Allstate Sans" panose="02000603000000020004" pitchFamily="2" charset="77"/>
                <a:cs typeface="Calibri"/>
                <a:sym typeface="Calibri"/>
              </a:rPr>
              <a:t>7x higher surgery rate </a:t>
            </a:r>
            <a:r>
              <a:rPr lang="en-US" sz="1800" kern="0" dirty="0">
                <a:solidFill>
                  <a:srgbClr val="000000"/>
                </a:solidFill>
                <a:latin typeface="Allstate Sans" panose="02000603000000020004" pitchFamily="2" charset="77"/>
                <a:cs typeface="Calibri"/>
                <a:sym typeface="Calibri"/>
              </a:rPr>
              <a:t>for members who go from PCP to imaging to surgeon</a:t>
            </a:r>
          </a:p>
          <a:p>
            <a:pPr marL="0" lvl="0" indent="0" defTabSz="914363" eaLnBrk="1" fontAlgn="auto">
              <a:spcBef>
                <a:spcPts val="0"/>
              </a:spcBef>
              <a:spcAft>
                <a:spcPts val="0"/>
              </a:spcAft>
              <a:buClrTx/>
              <a:buSzTx/>
              <a:buNone/>
            </a:pPr>
            <a:endParaRPr lang="en-US" sz="1800" kern="0" dirty="0">
              <a:solidFill>
                <a:srgbClr val="000000"/>
              </a:solidFill>
              <a:latin typeface="Allstate Sans" panose="02000603000000020004" pitchFamily="2" charset="77"/>
              <a:cs typeface="Calibri"/>
              <a:sym typeface="Calibri"/>
            </a:endParaRPr>
          </a:p>
          <a:p>
            <a:pPr marL="0" lvl="0" indent="0" defTabSz="914363" eaLnBrk="1" fontAlgn="auto">
              <a:spcBef>
                <a:spcPts val="0"/>
              </a:spcBef>
              <a:spcAft>
                <a:spcPts val="0"/>
              </a:spcAft>
              <a:buClrTx/>
              <a:buSzTx/>
              <a:buNone/>
            </a:pPr>
            <a:r>
              <a:rPr lang="en-US" sz="1800" kern="0" dirty="0">
                <a:solidFill>
                  <a:srgbClr val="000000"/>
                </a:solidFill>
                <a:latin typeface="Allstate Sans" panose="02000603000000020004" pitchFamily="2" charset="77"/>
                <a:cs typeface="Calibri"/>
                <a:sym typeface="Calibri"/>
              </a:rPr>
              <a:t>MSK spending increases every year, yet outcomes don’t improve</a:t>
            </a:r>
          </a:p>
          <a:p>
            <a:pPr marL="0" lvl="0" indent="0" defTabSz="914363" eaLnBrk="1" fontAlgn="auto">
              <a:spcBef>
                <a:spcPts val="0"/>
              </a:spcBef>
              <a:spcAft>
                <a:spcPts val="0"/>
              </a:spcAft>
              <a:buClrTx/>
              <a:buSzTx/>
              <a:buNone/>
            </a:pPr>
            <a:endParaRPr lang="en-US" sz="2000" kern="0" dirty="0">
              <a:solidFill>
                <a:srgbClr val="000000"/>
              </a:solidFill>
              <a:latin typeface="Allstate Sans" panose="02000603000000020004" pitchFamily="2" charset="77"/>
              <a:cs typeface="Calibri"/>
              <a:sym typeface="Calibri"/>
            </a:endParaRPr>
          </a:p>
          <a:p>
            <a:pPr marL="0" indent="0" defTabSz="914363" eaLnBrk="1" fontAlgn="auto">
              <a:spcBef>
                <a:spcPts val="0"/>
              </a:spcBef>
              <a:spcAft>
                <a:spcPts val="0"/>
              </a:spcAft>
              <a:buClrTx/>
              <a:buSzTx/>
              <a:buNone/>
            </a:pPr>
            <a:r>
              <a:rPr lang="en-US" sz="1200" kern="0" dirty="0">
                <a:solidFill>
                  <a:srgbClr val="000000"/>
                </a:solidFill>
                <a:latin typeface="Allstate Sans" panose="02000603000000020004" pitchFamily="2" charset="77"/>
                <a:cs typeface="Calibri"/>
                <a:sym typeface="Calibri"/>
              </a:rPr>
              <a:t>Statistics from </a:t>
            </a:r>
            <a:r>
              <a:rPr lang="en-US" sz="1200" kern="0" dirty="0" err="1">
                <a:solidFill>
                  <a:srgbClr val="000000"/>
                </a:solidFill>
                <a:latin typeface="Allstate Sans" panose="02000603000000020004" pitchFamily="2" charset="77"/>
                <a:cs typeface="Calibri"/>
                <a:sym typeface="Calibri"/>
              </a:rPr>
              <a:t>Vori</a:t>
            </a:r>
            <a:r>
              <a:rPr lang="en-US" sz="1200" kern="0" dirty="0">
                <a:solidFill>
                  <a:srgbClr val="000000"/>
                </a:solidFill>
                <a:latin typeface="Allstate Sans" panose="02000603000000020004" pitchFamily="2" charset="77"/>
                <a:cs typeface="Calibri"/>
                <a:sym typeface="Calibri"/>
              </a:rPr>
              <a:t> Health</a:t>
            </a:r>
            <a:endParaRPr lang="en-US" sz="2000" kern="0" dirty="0">
              <a:solidFill>
                <a:srgbClr val="000000"/>
              </a:solidFill>
              <a:latin typeface="Allstate Sans" panose="02000603000000020004" pitchFamily="2" charset="77"/>
              <a:cs typeface="Calibri"/>
              <a:sym typeface="Calibri"/>
            </a:endParaRPr>
          </a:p>
          <a:p>
            <a:pPr marL="0" indent="0">
              <a:buNone/>
            </a:pPr>
            <a:endParaRPr lang="en-US" sz="1200" dirty="0"/>
          </a:p>
        </p:txBody>
      </p:sp>
      <p:sp>
        <p:nvSpPr>
          <p:cNvPr id="3" name="Title 2">
            <a:extLst>
              <a:ext uri="{FF2B5EF4-FFF2-40B4-BE49-F238E27FC236}">
                <a16:creationId xmlns:a16="http://schemas.microsoft.com/office/drawing/2014/main" id="{DF0DB8D9-35A2-4F2B-8874-166E2DDB0E7D}"/>
              </a:ext>
            </a:extLst>
          </p:cNvPr>
          <p:cNvSpPr>
            <a:spLocks noGrp="1"/>
          </p:cNvSpPr>
          <p:nvPr>
            <p:ph type="title"/>
          </p:nvPr>
        </p:nvSpPr>
        <p:spPr/>
        <p:txBody>
          <a:bodyPr/>
          <a:lstStyle/>
          <a:p>
            <a:r>
              <a:rPr lang="en-US" dirty="0"/>
              <a:t>Why </a:t>
            </a:r>
            <a:r>
              <a:rPr lang="en-US" dirty="0" err="1"/>
              <a:t>Vori</a:t>
            </a:r>
            <a:r>
              <a:rPr lang="en-US" dirty="0"/>
              <a:t> Health</a:t>
            </a:r>
          </a:p>
        </p:txBody>
      </p:sp>
      <p:sp>
        <p:nvSpPr>
          <p:cNvPr id="4" name="Slide Number Placeholder 3">
            <a:extLst>
              <a:ext uri="{FF2B5EF4-FFF2-40B4-BE49-F238E27FC236}">
                <a16:creationId xmlns:a16="http://schemas.microsoft.com/office/drawing/2014/main" id="{A6F54A6D-F118-4559-A666-D2BAD580AE25}"/>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A077BA-F127-F04E-A4C8-F4B20C74119B}" type="slidenum">
              <a:rPr kumimoji="0" lang="en-US" sz="900" b="1" i="0" u="none" strike="noStrike" kern="600" cap="none" spc="170" normalizeH="0" baseline="0" noProof="0" smtClean="0">
                <a:ln>
                  <a:noFill/>
                </a:ln>
                <a:solidFill>
                  <a:srgbClr val="FFFFFF"/>
                </a:solidFill>
                <a:effectLst/>
                <a:uLnTx/>
                <a:uFillTx/>
                <a:latin typeface="Allstate Sans W" panose="02000603000000020004"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600" cap="none" spc="170" normalizeH="0" baseline="0" noProof="0" dirty="0">
              <a:ln>
                <a:noFill/>
              </a:ln>
              <a:solidFill>
                <a:srgbClr val="FFFFFF"/>
              </a:solidFill>
              <a:effectLst/>
              <a:uLnTx/>
              <a:uFillTx/>
              <a:latin typeface="Allstate Sans W" panose="02000603000000020004" pitchFamily="2"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5983A7F8-E795-4910-ADD6-09297DEF704C}"/>
              </a:ext>
            </a:extLst>
          </p:cNvPr>
          <p:cNvSpPr>
            <a:spLocks noGrp="1"/>
          </p:cNvSpPr>
          <p:nvPr>
            <p:ph type="body" sz="quarter" idx="18"/>
          </p:nvPr>
        </p:nvSpPr>
        <p:spPr/>
        <p:txBody>
          <a:bodyPr/>
          <a:lstStyle/>
          <a:p>
            <a:r>
              <a:rPr lang="en-US" dirty="0"/>
              <a:t>A problem with the status quo</a:t>
            </a:r>
          </a:p>
        </p:txBody>
      </p:sp>
      <p:sp>
        <p:nvSpPr>
          <p:cNvPr id="7" name="Oval 6">
            <a:extLst>
              <a:ext uri="{FF2B5EF4-FFF2-40B4-BE49-F238E27FC236}">
                <a16:creationId xmlns:a16="http://schemas.microsoft.com/office/drawing/2014/main" id="{E8873FEB-CFF1-4D5C-9012-982B169BD9F8}"/>
              </a:ext>
            </a:extLst>
          </p:cNvPr>
          <p:cNvSpPr/>
          <p:nvPr/>
        </p:nvSpPr>
        <p:spPr>
          <a:xfrm>
            <a:off x="8655171" y="2433312"/>
            <a:ext cx="2667000" cy="2734056"/>
          </a:xfrm>
          <a:prstGeom prst="ellipse">
            <a:avLst/>
          </a:prstGeom>
          <a:solidFill>
            <a:srgbClr val="009B8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59" tIns="22859" rIns="22859" bIns="22859" numCol="1" spcCol="38100" rtlCol="0" anchor="ctr">
            <a:spAutoFit/>
          </a:bodyPr>
          <a:lstStyle/>
          <a:p>
            <a:pPr defTabSz="914363" eaLnBrk="1" fontAlgn="auto">
              <a:spcBef>
                <a:spcPts val="0"/>
              </a:spcBef>
              <a:spcAft>
                <a:spcPts val="0"/>
              </a:spcAft>
            </a:pPr>
            <a:endParaRPr lang="en-US" kern="0" dirty="0">
              <a:solidFill>
                <a:srgbClr val="000000"/>
              </a:solidFill>
              <a:latin typeface="Calibri"/>
              <a:cs typeface="Calibri"/>
              <a:sym typeface="Calibri"/>
            </a:endParaRPr>
          </a:p>
        </p:txBody>
      </p:sp>
      <p:sp>
        <p:nvSpPr>
          <p:cNvPr id="8" name="TextBox 7">
            <a:extLst>
              <a:ext uri="{FF2B5EF4-FFF2-40B4-BE49-F238E27FC236}">
                <a16:creationId xmlns:a16="http://schemas.microsoft.com/office/drawing/2014/main" id="{198D9C30-B612-4A54-B6CF-D6C01551D601}"/>
              </a:ext>
            </a:extLst>
          </p:cNvPr>
          <p:cNvSpPr txBox="1"/>
          <p:nvPr/>
        </p:nvSpPr>
        <p:spPr>
          <a:xfrm>
            <a:off x="8910864" y="2982607"/>
            <a:ext cx="2220686" cy="1492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859" tIns="22859" rIns="22859" bIns="22859" numCol="1" spcCol="38100" rtlCol="0" anchor="t">
            <a:spAutoFit/>
          </a:bodyPr>
          <a:lstStyle/>
          <a:p>
            <a:pPr algn="ctr" defTabSz="914363" eaLnBrk="1" fontAlgn="auto">
              <a:spcBef>
                <a:spcPts val="0"/>
              </a:spcBef>
              <a:spcAft>
                <a:spcPts val="0"/>
              </a:spcAft>
            </a:pPr>
            <a:r>
              <a:rPr lang="en-US" sz="3300" b="1" kern="0" dirty="0">
                <a:solidFill>
                  <a:srgbClr val="FFFFFF"/>
                </a:solidFill>
                <a:cs typeface="Arial" panose="020B0604020202020204" pitchFamily="34" charset="0"/>
                <a:sym typeface="Calibri"/>
              </a:rPr>
              <a:t>50% of employees </a:t>
            </a:r>
            <a:r>
              <a:rPr lang="en-US" sz="1400" kern="0" dirty="0">
                <a:solidFill>
                  <a:srgbClr val="FFFFFF"/>
                </a:solidFill>
                <a:cs typeface="Arial" panose="020B0604020202020204" pitchFamily="34" charset="0"/>
                <a:sym typeface="Calibri"/>
              </a:rPr>
              <a:t>experience chronic MSK pain each year</a:t>
            </a:r>
            <a:endParaRPr lang="en-US" sz="2000" kern="0" dirty="0">
              <a:solidFill>
                <a:srgbClr val="FFFFFF"/>
              </a:solidFill>
              <a:cs typeface="Arial" panose="020B0604020202020204" pitchFamily="34" charset="0"/>
              <a:sym typeface="Calibri"/>
            </a:endParaRPr>
          </a:p>
        </p:txBody>
      </p:sp>
    </p:spTree>
    <p:extLst>
      <p:ext uri="{BB962C8B-B14F-4D97-AF65-F5344CB8AC3E}">
        <p14:creationId xmlns:p14="http://schemas.microsoft.com/office/powerpoint/2010/main" val="252591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54BB-FC23-4431-A75D-C2791C54E9F9}"/>
              </a:ext>
            </a:extLst>
          </p:cNvPr>
          <p:cNvSpPr>
            <a:spLocks noGrp="1"/>
          </p:cNvSpPr>
          <p:nvPr>
            <p:ph sz="quarter" idx="17"/>
          </p:nvPr>
        </p:nvSpPr>
        <p:spPr>
          <a:xfrm>
            <a:off x="1060450" y="2898928"/>
            <a:ext cx="5801392" cy="4506226"/>
          </a:xfrm>
          <a:ln w="28575">
            <a:noFill/>
          </a:ln>
        </p:spPr>
        <p:txBody>
          <a:bodyPr/>
          <a:lstStyle/>
          <a:p>
            <a:pPr marL="342900" indent="-342900"/>
            <a:r>
              <a:rPr lang="en-US" sz="2000" b="1" dirty="0"/>
              <a:t>$0 Member Copay </a:t>
            </a:r>
            <a:r>
              <a:rPr lang="en-US" sz="2000" dirty="0"/>
              <a:t>on all initial evaluations</a:t>
            </a:r>
          </a:p>
          <a:p>
            <a:pPr marL="342900" indent="-342900"/>
            <a:r>
              <a:rPr lang="en-US" sz="2000" b="1" dirty="0"/>
              <a:t>$0 Member Copay </a:t>
            </a:r>
            <a:r>
              <a:rPr lang="en-US" sz="2000" dirty="0"/>
              <a:t>on all lumbar and/or knee 12-month treatment plans</a:t>
            </a:r>
          </a:p>
          <a:p>
            <a:pPr marL="342900" indent="-342900"/>
            <a:r>
              <a:rPr lang="en-US" sz="2000" dirty="0"/>
              <a:t>All other covered </a:t>
            </a:r>
            <a:r>
              <a:rPr lang="en-US" sz="2000" dirty="0" err="1"/>
              <a:t>Vori</a:t>
            </a:r>
            <a:r>
              <a:rPr lang="en-US" sz="2000" dirty="0"/>
              <a:t> Health services are subject to deductible and coinsurance</a:t>
            </a:r>
          </a:p>
          <a:p>
            <a:pPr marL="0" indent="0">
              <a:buNone/>
            </a:pPr>
            <a:endParaRPr lang="en-US" sz="1200" dirty="0"/>
          </a:p>
          <a:p>
            <a:pPr marL="0" indent="0">
              <a:buNone/>
            </a:pPr>
            <a:r>
              <a:rPr lang="en-US" sz="1200" dirty="0"/>
              <a:t>*Available with new business and reissues with effective dates of 1/1/2023 and later</a:t>
            </a:r>
          </a:p>
          <a:p>
            <a:pPr marL="342900" indent="-342900"/>
            <a:endParaRPr lang="en-US" dirty="0"/>
          </a:p>
        </p:txBody>
      </p:sp>
      <p:sp>
        <p:nvSpPr>
          <p:cNvPr id="3" name="Title 2">
            <a:extLst>
              <a:ext uri="{FF2B5EF4-FFF2-40B4-BE49-F238E27FC236}">
                <a16:creationId xmlns:a16="http://schemas.microsoft.com/office/drawing/2014/main" id="{DF0DB8D9-35A2-4F2B-8874-166E2DDB0E7D}"/>
              </a:ext>
            </a:extLst>
          </p:cNvPr>
          <p:cNvSpPr>
            <a:spLocks noGrp="1"/>
          </p:cNvSpPr>
          <p:nvPr>
            <p:ph type="title"/>
          </p:nvPr>
        </p:nvSpPr>
        <p:spPr/>
        <p:txBody>
          <a:bodyPr/>
          <a:lstStyle/>
          <a:p>
            <a:r>
              <a:rPr lang="en-US" dirty="0" err="1"/>
              <a:t>Vori</a:t>
            </a:r>
            <a:r>
              <a:rPr lang="en-US" dirty="0"/>
              <a:t> Health Availability</a:t>
            </a:r>
          </a:p>
        </p:txBody>
      </p:sp>
      <p:sp>
        <p:nvSpPr>
          <p:cNvPr id="4" name="Slide Number Placeholder 3">
            <a:extLst>
              <a:ext uri="{FF2B5EF4-FFF2-40B4-BE49-F238E27FC236}">
                <a16:creationId xmlns:a16="http://schemas.microsoft.com/office/drawing/2014/main" id="{A6F54A6D-F118-4559-A666-D2BAD580AE25}"/>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A077BA-F127-F04E-A4C8-F4B20C74119B}" type="slidenum">
              <a:rPr kumimoji="0" lang="en-US" sz="900" b="1" i="0" u="none" strike="noStrike" kern="600" cap="none" spc="170" normalizeH="0" baseline="0" noProof="0" smtClean="0">
                <a:ln>
                  <a:noFill/>
                </a:ln>
                <a:solidFill>
                  <a:srgbClr val="FFFFFF"/>
                </a:solidFill>
                <a:effectLst/>
                <a:uLnTx/>
                <a:uFillTx/>
                <a:latin typeface="Allstate Sans W" panose="02000603000000020004"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600" cap="none" spc="170" normalizeH="0" baseline="0" noProof="0" dirty="0">
              <a:ln>
                <a:noFill/>
              </a:ln>
              <a:solidFill>
                <a:srgbClr val="FFFFFF"/>
              </a:solidFill>
              <a:effectLst/>
              <a:uLnTx/>
              <a:uFillTx/>
              <a:latin typeface="Allstate Sans W" panose="02000603000000020004" pitchFamily="2"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5983A7F8-E795-4910-ADD6-09297DEF704C}"/>
              </a:ext>
            </a:extLst>
          </p:cNvPr>
          <p:cNvSpPr>
            <a:spLocks noGrp="1"/>
          </p:cNvSpPr>
          <p:nvPr>
            <p:ph type="body" sz="quarter" idx="18"/>
          </p:nvPr>
        </p:nvSpPr>
        <p:spPr/>
        <p:txBody>
          <a:bodyPr/>
          <a:lstStyle/>
          <a:p>
            <a:r>
              <a:rPr lang="en-US" dirty="0"/>
              <a:t>Included with all core value plans</a:t>
            </a:r>
          </a:p>
        </p:txBody>
      </p:sp>
      <p:sp>
        <p:nvSpPr>
          <p:cNvPr id="9" name="Content Placeholder 1">
            <a:extLst>
              <a:ext uri="{FF2B5EF4-FFF2-40B4-BE49-F238E27FC236}">
                <a16:creationId xmlns:a16="http://schemas.microsoft.com/office/drawing/2014/main" id="{3387AB3C-339B-4D7C-B699-41C69B82E4CB}"/>
              </a:ext>
            </a:extLst>
          </p:cNvPr>
          <p:cNvSpPr txBox="1">
            <a:spLocks/>
          </p:cNvSpPr>
          <p:nvPr/>
        </p:nvSpPr>
        <p:spPr bwMode="auto">
          <a:xfrm>
            <a:off x="1060450" y="2138051"/>
            <a:ext cx="10442548" cy="942368"/>
          </a:xfrm>
          <a:prstGeom prst="rect">
            <a:avLst/>
          </a:prstGeom>
          <a:noFill/>
          <a:ln w="285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t>Included with all Core Value, Core Value Flex and </a:t>
            </a:r>
            <a:br>
              <a:rPr lang="en-US" sz="2000" dirty="0"/>
            </a:br>
            <a:r>
              <a:rPr lang="en-US" sz="2000" dirty="0"/>
              <a:t>Core Value Access plans*</a:t>
            </a:r>
          </a:p>
        </p:txBody>
      </p:sp>
      <p:pic>
        <p:nvPicPr>
          <p:cNvPr id="6" name="Picture 5" descr="A picture containing text, person, person, posing&#10;&#10;Description automatically generated">
            <a:extLst>
              <a:ext uri="{FF2B5EF4-FFF2-40B4-BE49-F238E27FC236}">
                <a16:creationId xmlns:a16="http://schemas.microsoft.com/office/drawing/2014/main" id="{25C933B5-29A1-583A-7994-012E27EDE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282" y="2898928"/>
            <a:ext cx="5293718" cy="2779202"/>
          </a:xfrm>
          <a:prstGeom prst="rect">
            <a:avLst/>
          </a:prstGeom>
        </p:spPr>
      </p:pic>
    </p:spTree>
    <p:extLst>
      <p:ext uri="{BB962C8B-B14F-4D97-AF65-F5344CB8AC3E}">
        <p14:creationId xmlns:p14="http://schemas.microsoft.com/office/powerpoint/2010/main" val="186391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B291D-9FEF-439A-A910-BAF8EA36632B}"/>
              </a:ext>
            </a:extLst>
          </p:cNvPr>
          <p:cNvSpPr>
            <a:spLocks noGrp="1"/>
          </p:cNvSpPr>
          <p:nvPr>
            <p:ph type="body" sz="quarter" idx="10"/>
          </p:nvPr>
        </p:nvSpPr>
        <p:spPr>
          <a:xfrm>
            <a:off x="2794000" y="2426303"/>
            <a:ext cx="8822316" cy="2005394"/>
          </a:xfrm>
        </p:spPr>
        <p:txBody>
          <a:bodyPr anchor="ctr"/>
          <a:lstStyle/>
          <a:p>
            <a:r>
              <a:rPr lang="en-US" sz="5400" dirty="0"/>
              <a:t>What is Core Value?</a:t>
            </a:r>
          </a:p>
        </p:txBody>
      </p:sp>
    </p:spTree>
    <p:extLst>
      <p:ext uri="{BB962C8B-B14F-4D97-AF65-F5344CB8AC3E}">
        <p14:creationId xmlns:p14="http://schemas.microsoft.com/office/powerpoint/2010/main" val="126297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CD0F3-94FC-406A-BB79-1C4658A7D736}"/>
              </a:ext>
            </a:extLst>
          </p:cNvPr>
          <p:cNvSpPr>
            <a:spLocks noGrp="1"/>
          </p:cNvSpPr>
          <p:nvPr>
            <p:ph type="sldNum" sz="quarter" idx="17"/>
          </p:nvPr>
        </p:nvSpPr>
        <p:spPr/>
        <p:txBody>
          <a:bodyPr/>
          <a:lstStyle/>
          <a:p>
            <a:fld id="{B4A077BA-F127-F04E-A4C8-F4B20C74119B}" type="slidenum">
              <a:rPr lang="en-US" smtClean="0"/>
              <a:pPr/>
              <a:t>30</a:t>
            </a:fld>
            <a:endParaRPr lang="en-US" dirty="0"/>
          </a:p>
        </p:txBody>
      </p:sp>
      <p:sp>
        <p:nvSpPr>
          <p:cNvPr id="2" name="Content Placeholder 1">
            <a:extLst>
              <a:ext uri="{FF2B5EF4-FFF2-40B4-BE49-F238E27FC236}">
                <a16:creationId xmlns:a16="http://schemas.microsoft.com/office/drawing/2014/main" id="{7DE26179-97D2-4D15-A724-2B914ECC0740}"/>
              </a:ext>
            </a:extLst>
          </p:cNvPr>
          <p:cNvSpPr>
            <a:spLocks noGrp="1"/>
          </p:cNvSpPr>
          <p:nvPr>
            <p:ph sz="quarter" idx="18"/>
          </p:nvPr>
        </p:nvSpPr>
        <p:spPr>
          <a:xfrm>
            <a:off x="1069974" y="2227306"/>
            <a:ext cx="5026026" cy="4086998"/>
          </a:xfrm>
        </p:spPr>
        <p:txBody>
          <a:bodyPr>
            <a:normAutofit fontScale="85000" lnSpcReduction="10000"/>
          </a:bodyPr>
          <a:lstStyle/>
          <a:p>
            <a:pPr marL="0" indent="0">
              <a:lnSpc>
                <a:spcPct val="120000"/>
              </a:lnSpc>
              <a:spcBef>
                <a:spcPts val="0"/>
              </a:spcBef>
              <a:spcAft>
                <a:spcPts val="0"/>
              </a:spcAft>
              <a:buNone/>
            </a:pPr>
            <a:r>
              <a:rPr lang="en-US" dirty="0"/>
              <a:t>Vitality® is available to members &amp; spouses with:</a:t>
            </a:r>
          </a:p>
          <a:p>
            <a:pPr marL="0" indent="0">
              <a:lnSpc>
                <a:spcPct val="120000"/>
              </a:lnSpc>
              <a:spcBef>
                <a:spcPts val="0"/>
              </a:spcBef>
              <a:spcAft>
                <a:spcPts val="0"/>
              </a:spcAft>
              <a:buNone/>
            </a:pPr>
            <a:endParaRPr lang="en-US" sz="1000" dirty="0"/>
          </a:p>
          <a:p>
            <a:pPr>
              <a:lnSpc>
                <a:spcPct val="120000"/>
              </a:lnSpc>
              <a:spcBef>
                <a:spcPts val="0"/>
              </a:spcBef>
              <a:spcAft>
                <a:spcPts val="0"/>
              </a:spcAft>
            </a:pPr>
            <a:r>
              <a:rPr lang="en-US" dirty="0"/>
              <a:t>Vitality Health Review</a:t>
            </a:r>
          </a:p>
          <a:p>
            <a:pPr marL="0" indent="0">
              <a:lnSpc>
                <a:spcPct val="120000"/>
              </a:lnSpc>
              <a:spcBef>
                <a:spcPts val="0"/>
              </a:spcBef>
              <a:spcAft>
                <a:spcPts val="0"/>
              </a:spcAft>
              <a:buNone/>
            </a:pPr>
            <a:endParaRPr lang="en-US" sz="1000" dirty="0"/>
          </a:p>
          <a:p>
            <a:pPr>
              <a:lnSpc>
                <a:spcPct val="120000"/>
              </a:lnSpc>
              <a:spcBef>
                <a:spcPts val="0"/>
              </a:spcBef>
              <a:spcAft>
                <a:spcPts val="0"/>
              </a:spcAft>
            </a:pPr>
            <a:r>
              <a:rPr lang="en-US" dirty="0"/>
              <a:t>Vitality Check</a:t>
            </a:r>
          </a:p>
          <a:p>
            <a:pPr lvl="1">
              <a:lnSpc>
                <a:spcPct val="120000"/>
              </a:lnSpc>
              <a:spcBef>
                <a:spcPts val="0"/>
              </a:spcBef>
              <a:spcAft>
                <a:spcPts val="0"/>
              </a:spcAft>
            </a:pPr>
            <a:r>
              <a:rPr lang="en-US" dirty="0"/>
              <a:t>Confidential biometric screening.</a:t>
            </a:r>
          </a:p>
          <a:p>
            <a:pPr marL="0" indent="0">
              <a:lnSpc>
                <a:spcPct val="120000"/>
              </a:lnSpc>
              <a:spcBef>
                <a:spcPts val="0"/>
              </a:spcBef>
              <a:spcAft>
                <a:spcPts val="0"/>
              </a:spcAft>
              <a:buNone/>
            </a:pPr>
            <a:endParaRPr lang="en-US" sz="1100" dirty="0"/>
          </a:p>
          <a:p>
            <a:pPr>
              <a:lnSpc>
                <a:spcPct val="120000"/>
              </a:lnSpc>
              <a:spcBef>
                <a:spcPts val="0"/>
              </a:spcBef>
              <a:spcAft>
                <a:spcPts val="0"/>
              </a:spcAft>
            </a:pPr>
            <a:r>
              <a:rPr lang="en-US" dirty="0"/>
              <a:t>Vitality Points and Status</a:t>
            </a:r>
          </a:p>
          <a:p>
            <a:pPr lvl="1">
              <a:lnSpc>
                <a:spcPct val="120000"/>
              </a:lnSpc>
              <a:spcBef>
                <a:spcPts val="0"/>
              </a:spcBef>
              <a:spcAft>
                <a:spcPts val="0"/>
              </a:spcAft>
            </a:pPr>
            <a:r>
              <a:rPr lang="en-US" dirty="0"/>
              <a:t>Earned by completing healthy activities.</a:t>
            </a:r>
          </a:p>
          <a:p>
            <a:pPr marL="0" indent="0">
              <a:lnSpc>
                <a:spcPct val="120000"/>
              </a:lnSpc>
              <a:spcBef>
                <a:spcPts val="0"/>
              </a:spcBef>
              <a:spcAft>
                <a:spcPts val="0"/>
              </a:spcAft>
              <a:buNone/>
            </a:pPr>
            <a:endParaRPr lang="en-US" sz="1100" dirty="0"/>
          </a:p>
          <a:p>
            <a:pPr>
              <a:lnSpc>
                <a:spcPct val="120000"/>
              </a:lnSpc>
              <a:spcBef>
                <a:spcPts val="0"/>
              </a:spcBef>
              <a:spcAft>
                <a:spcPts val="0"/>
              </a:spcAft>
            </a:pPr>
            <a:r>
              <a:rPr lang="en-US" dirty="0"/>
              <a:t>Rewards</a:t>
            </a:r>
          </a:p>
          <a:p>
            <a:pPr lvl="1">
              <a:lnSpc>
                <a:spcPct val="120000"/>
              </a:lnSpc>
              <a:spcBef>
                <a:spcPts val="0"/>
              </a:spcBef>
              <a:spcAft>
                <a:spcPts val="0"/>
              </a:spcAft>
            </a:pPr>
            <a:r>
              <a:rPr lang="en-US" dirty="0"/>
              <a:t>Employers decide which reward to offer to employees.</a:t>
            </a:r>
          </a:p>
        </p:txBody>
      </p:sp>
      <p:sp>
        <p:nvSpPr>
          <p:cNvPr id="3" name="Title 2">
            <a:extLst>
              <a:ext uri="{FF2B5EF4-FFF2-40B4-BE49-F238E27FC236}">
                <a16:creationId xmlns:a16="http://schemas.microsoft.com/office/drawing/2014/main" id="{A354626A-D1D4-4135-84E4-17F6B896EEA5}"/>
              </a:ext>
            </a:extLst>
          </p:cNvPr>
          <p:cNvSpPr>
            <a:spLocks noGrp="1"/>
          </p:cNvSpPr>
          <p:nvPr>
            <p:ph type="title"/>
          </p:nvPr>
        </p:nvSpPr>
        <p:spPr/>
        <p:txBody>
          <a:bodyPr/>
          <a:lstStyle/>
          <a:p>
            <a:r>
              <a:rPr lang="en-US"/>
              <a:t>Vitality®</a:t>
            </a:r>
            <a:endParaRPr lang="en-US" dirty="0"/>
          </a:p>
        </p:txBody>
      </p:sp>
      <p:sp>
        <p:nvSpPr>
          <p:cNvPr id="5" name="Text Placeholder 4">
            <a:extLst>
              <a:ext uri="{FF2B5EF4-FFF2-40B4-BE49-F238E27FC236}">
                <a16:creationId xmlns:a16="http://schemas.microsoft.com/office/drawing/2014/main" id="{B2FC2EA6-FE36-42D3-B22F-7FC5F4F1E64E}"/>
              </a:ext>
            </a:extLst>
          </p:cNvPr>
          <p:cNvSpPr>
            <a:spLocks noGrp="1"/>
          </p:cNvSpPr>
          <p:nvPr>
            <p:ph type="body" sz="quarter" idx="20"/>
          </p:nvPr>
        </p:nvSpPr>
        <p:spPr>
          <a:xfrm>
            <a:off x="1060450" y="1325562"/>
            <a:ext cx="10717893" cy="731837"/>
          </a:xfrm>
        </p:spPr>
        <p:txBody>
          <a:bodyPr/>
          <a:lstStyle/>
          <a:p>
            <a:r>
              <a:rPr lang="en-US" sz="2000" dirty="0"/>
              <a:t>Vitality® is a simple, intuitive program with scientifically and  clinically proven elements that promote healthy lifestyles.</a:t>
            </a:r>
          </a:p>
        </p:txBody>
      </p:sp>
      <p:pic>
        <p:nvPicPr>
          <p:cNvPr id="11" name="Picture 10">
            <a:extLst>
              <a:ext uri="{FF2B5EF4-FFF2-40B4-BE49-F238E27FC236}">
                <a16:creationId xmlns:a16="http://schemas.microsoft.com/office/drawing/2014/main" id="{DF3A3959-C056-4510-A7F8-4DBB540F50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6" r="4183"/>
          <a:stretch/>
        </p:blipFill>
        <p:spPr>
          <a:xfrm>
            <a:off x="6408717" y="2227306"/>
            <a:ext cx="5195454" cy="3487189"/>
          </a:xfrm>
          <a:prstGeom prst="rect">
            <a:avLst/>
          </a:prstGeom>
        </p:spPr>
      </p:pic>
    </p:spTree>
    <p:extLst>
      <p:ext uri="{BB962C8B-B14F-4D97-AF65-F5344CB8AC3E}">
        <p14:creationId xmlns:p14="http://schemas.microsoft.com/office/powerpoint/2010/main" val="3119497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CD65AB-CC3F-4DCF-8C33-BE5459790702}"/>
              </a:ext>
            </a:extLst>
          </p:cNvPr>
          <p:cNvSpPr>
            <a:spLocks noGrp="1"/>
          </p:cNvSpPr>
          <p:nvPr>
            <p:ph type="sldNum" sz="quarter" idx="17"/>
          </p:nvPr>
        </p:nvSpPr>
        <p:spPr/>
        <p:txBody>
          <a:bodyPr/>
          <a:lstStyle/>
          <a:p>
            <a:pPr algn="ctr">
              <a:defRPr/>
            </a:pPr>
            <a:fld id="{B4A077BA-F127-F04E-A4C8-F4B20C74119B}" type="slidenum">
              <a:rPr lang="en-US" smtClean="0"/>
              <a:pPr algn="ctr">
                <a:defRPr/>
              </a:pPr>
              <a:t>31</a:t>
            </a:fld>
            <a:endParaRPr lang="en-US" kern="600" spc="170" dirty="0"/>
          </a:p>
        </p:txBody>
      </p:sp>
      <p:sp>
        <p:nvSpPr>
          <p:cNvPr id="3" name="Content Placeholder 2">
            <a:extLst>
              <a:ext uri="{FF2B5EF4-FFF2-40B4-BE49-F238E27FC236}">
                <a16:creationId xmlns:a16="http://schemas.microsoft.com/office/drawing/2014/main" id="{DC795A2F-39C3-4677-8A8A-BC5570D90B4F}"/>
              </a:ext>
            </a:extLst>
          </p:cNvPr>
          <p:cNvSpPr>
            <a:spLocks noGrp="1"/>
          </p:cNvSpPr>
          <p:nvPr>
            <p:ph sz="quarter" idx="18"/>
          </p:nvPr>
        </p:nvSpPr>
        <p:spPr>
          <a:xfrm>
            <a:off x="1069974" y="1606378"/>
            <a:ext cx="4721226" cy="4075239"/>
          </a:xfrm>
        </p:spPr>
        <p:txBody>
          <a:bodyPr>
            <a:normAutofit fontScale="92500" lnSpcReduction="20000"/>
          </a:bodyPr>
          <a:lstStyle/>
          <a:p>
            <a:pPr marL="0" indent="0">
              <a:buNone/>
            </a:pPr>
            <a:r>
              <a:rPr lang="en-US" dirty="0">
                <a:solidFill>
                  <a:srgbClr val="002060"/>
                </a:solidFill>
              </a:rPr>
              <a:t>This innovative program allows members to connect their fitness devices to Allstate Benefits.</a:t>
            </a:r>
          </a:p>
          <a:p>
            <a:pPr marL="914400" indent="-393700"/>
            <a:r>
              <a:rPr lang="en-US" dirty="0">
                <a:solidFill>
                  <a:srgbClr val="002060"/>
                </a:solidFill>
              </a:rPr>
              <a:t>Includes popular devices like Fitbit</a:t>
            </a:r>
            <a:r>
              <a:rPr lang="en-US" baseline="30000" dirty="0">
                <a:solidFill>
                  <a:srgbClr val="002060"/>
                </a:solidFill>
              </a:rPr>
              <a:t>®</a:t>
            </a:r>
            <a:r>
              <a:rPr lang="en-US" dirty="0">
                <a:solidFill>
                  <a:srgbClr val="002060"/>
                </a:solidFill>
              </a:rPr>
              <a:t>, Garmin</a:t>
            </a:r>
            <a:r>
              <a:rPr lang="en-US" baseline="30000" dirty="0">
                <a:solidFill>
                  <a:srgbClr val="002060"/>
                </a:solidFill>
              </a:rPr>
              <a:t>®</a:t>
            </a:r>
            <a:r>
              <a:rPr lang="en-US" dirty="0">
                <a:solidFill>
                  <a:srgbClr val="002060"/>
                </a:solidFill>
              </a:rPr>
              <a:t>, and Apple Health.</a:t>
            </a:r>
          </a:p>
          <a:p>
            <a:pPr marL="914400" indent="-393700"/>
            <a:r>
              <a:rPr lang="en-US" dirty="0">
                <a:solidFill>
                  <a:srgbClr val="002060"/>
                </a:solidFill>
              </a:rPr>
              <a:t>Encourages a healthy workforce.</a:t>
            </a:r>
          </a:p>
          <a:p>
            <a:pPr marL="914400" indent="-393700"/>
            <a:r>
              <a:rPr lang="en-US" dirty="0">
                <a:solidFill>
                  <a:srgbClr val="002060"/>
                </a:solidFill>
              </a:rPr>
              <a:t>This option is available through the Allstate Benefits Online Enrollment platform.</a:t>
            </a:r>
          </a:p>
        </p:txBody>
      </p:sp>
      <p:sp>
        <p:nvSpPr>
          <p:cNvPr id="5" name="Title 4">
            <a:extLst>
              <a:ext uri="{FF2B5EF4-FFF2-40B4-BE49-F238E27FC236}">
                <a16:creationId xmlns:a16="http://schemas.microsoft.com/office/drawing/2014/main" id="{A01BBB42-CFDF-431C-B015-4E7D0D2053A5}"/>
              </a:ext>
            </a:extLst>
          </p:cNvPr>
          <p:cNvSpPr>
            <a:spLocks noGrp="1"/>
          </p:cNvSpPr>
          <p:nvPr>
            <p:ph type="title"/>
          </p:nvPr>
        </p:nvSpPr>
        <p:spPr/>
        <p:txBody>
          <a:bodyPr/>
          <a:lstStyle/>
          <a:p>
            <a:r>
              <a:rPr lang="en-US" dirty="0"/>
              <a:t>Activity Tracker Credit</a:t>
            </a:r>
          </a:p>
        </p:txBody>
      </p:sp>
      <p:sp>
        <p:nvSpPr>
          <p:cNvPr id="7" name="TextBox 6">
            <a:extLst>
              <a:ext uri="{FF2B5EF4-FFF2-40B4-BE49-F238E27FC236}">
                <a16:creationId xmlns:a16="http://schemas.microsoft.com/office/drawing/2014/main" id="{C9C7945D-B03E-44AF-9C94-F0BB8B2E9CB7}"/>
              </a:ext>
            </a:extLst>
          </p:cNvPr>
          <p:cNvSpPr txBox="1"/>
          <p:nvPr/>
        </p:nvSpPr>
        <p:spPr>
          <a:xfrm>
            <a:off x="962612" y="5891153"/>
            <a:ext cx="6525583" cy="246221"/>
          </a:xfrm>
          <a:prstGeom prst="rect">
            <a:avLst/>
          </a:prstGeom>
          <a:noFill/>
        </p:spPr>
        <p:txBody>
          <a:bodyPr wrap="square" rtlCol="0">
            <a:spAutoFit/>
          </a:bodyPr>
          <a:lstStyle/>
          <a:p>
            <a:pPr marL="0" indent="0">
              <a:buNone/>
            </a:pPr>
            <a:r>
              <a:rPr lang="en-US" sz="1000" dirty="0">
                <a:solidFill>
                  <a:srgbClr val="002060"/>
                </a:solidFill>
              </a:rPr>
              <a:t>Member must connect at time of application for Plan savings to apply.</a:t>
            </a:r>
          </a:p>
        </p:txBody>
      </p:sp>
      <p:pic>
        <p:nvPicPr>
          <p:cNvPr id="9" name="Picture 8">
            <a:extLst>
              <a:ext uri="{FF2B5EF4-FFF2-40B4-BE49-F238E27FC236}">
                <a16:creationId xmlns:a16="http://schemas.microsoft.com/office/drawing/2014/main" id="{EA27FEFB-30CC-4642-8C33-444308DAEB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49"/>
          <a:stretch/>
        </p:blipFill>
        <p:spPr>
          <a:xfrm>
            <a:off x="7135091" y="1724032"/>
            <a:ext cx="5056908" cy="3459461"/>
          </a:xfrm>
          <a:prstGeom prst="roundRect">
            <a:avLst>
              <a:gd name="adj" fmla="val 0"/>
            </a:avLst>
          </a:prstGeom>
          <a:ln>
            <a:noFill/>
          </a:ln>
          <a:effectLst/>
        </p:spPr>
      </p:pic>
      <p:sp>
        <p:nvSpPr>
          <p:cNvPr id="10" name="TextBox 9">
            <a:extLst>
              <a:ext uri="{FF2B5EF4-FFF2-40B4-BE49-F238E27FC236}">
                <a16:creationId xmlns:a16="http://schemas.microsoft.com/office/drawing/2014/main" id="{64176772-96C2-874C-80FA-422133E48776}"/>
              </a:ext>
            </a:extLst>
          </p:cNvPr>
          <p:cNvSpPr txBox="1"/>
          <p:nvPr/>
        </p:nvSpPr>
        <p:spPr>
          <a:xfrm>
            <a:off x="7135091" y="5183493"/>
            <a:ext cx="5056909" cy="584775"/>
          </a:xfrm>
          <a:prstGeom prst="rect">
            <a:avLst/>
          </a:prstGeom>
          <a:solidFill>
            <a:schemeClr val="accent2"/>
          </a:solidFill>
        </p:spPr>
        <p:txBody>
          <a:bodyPr wrap="square" rtlCol="0">
            <a:spAutoFit/>
          </a:bodyPr>
          <a:lstStyle/>
          <a:p>
            <a:r>
              <a:rPr lang="en-US" sz="1600" b="1" dirty="0">
                <a:solidFill>
                  <a:srgbClr val="002060"/>
                </a:solidFill>
              </a:rPr>
              <a:t>Clients can save up to 5% on their health care coverage costs when members connect!</a:t>
            </a:r>
          </a:p>
        </p:txBody>
      </p:sp>
    </p:spTree>
    <p:extLst>
      <p:ext uri="{BB962C8B-B14F-4D97-AF65-F5344CB8AC3E}">
        <p14:creationId xmlns:p14="http://schemas.microsoft.com/office/powerpoint/2010/main" val="978218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B3AB2A-27D8-4934-83D0-916B0B76489E}"/>
              </a:ext>
            </a:extLst>
          </p:cNvPr>
          <p:cNvSpPr>
            <a:spLocks noGrp="1"/>
          </p:cNvSpPr>
          <p:nvPr>
            <p:ph type="body" sz="quarter" idx="10"/>
          </p:nvPr>
        </p:nvSpPr>
        <p:spPr>
          <a:xfrm>
            <a:off x="2794000" y="2426303"/>
            <a:ext cx="8822316" cy="2005394"/>
          </a:xfrm>
        </p:spPr>
        <p:txBody>
          <a:bodyPr anchor="ctr"/>
          <a:lstStyle/>
          <a:p>
            <a:r>
              <a:rPr lang="en-US" sz="5400" dirty="0"/>
              <a:t>Core Value Plans:</a:t>
            </a:r>
            <a:br>
              <a:rPr lang="en-US" sz="5400" dirty="0"/>
            </a:br>
            <a:r>
              <a:rPr lang="en-US" sz="5400" dirty="0"/>
              <a:t>Design &amp; Benefits</a:t>
            </a:r>
          </a:p>
        </p:txBody>
      </p:sp>
    </p:spTree>
    <p:extLst>
      <p:ext uri="{BB962C8B-B14F-4D97-AF65-F5344CB8AC3E}">
        <p14:creationId xmlns:p14="http://schemas.microsoft.com/office/powerpoint/2010/main" val="2947805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2E147-9FFA-4704-8B7D-E6AF6B44F620}"/>
              </a:ext>
            </a:extLst>
          </p:cNvPr>
          <p:cNvSpPr>
            <a:spLocks noGrp="1"/>
          </p:cNvSpPr>
          <p:nvPr>
            <p:ph type="sldNum" sz="quarter" idx="17"/>
          </p:nvPr>
        </p:nvSpPr>
        <p:spPr/>
        <p:txBody>
          <a:bodyPr/>
          <a:lstStyle/>
          <a:p>
            <a:pPr algn="ctr">
              <a:defRPr/>
            </a:pPr>
            <a:fld id="{B4A077BA-F127-F04E-A4C8-F4B20C74119B}" type="slidenum">
              <a:rPr lang="en-US" smtClean="0"/>
              <a:pPr algn="ctr">
                <a:defRPr/>
              </a:pPr>
              <a:t>33</a:t>
            </a:fld>
            <a:endParaRPr lang="en-US" kern="600" spc="170" dirty="0"/>
          </a:p>
        </p:txBody>
      </p:sp>
      <p:sp>
        <p:nvSpPr>
          <p:cNvPr id="3" name="Content Placeholder 2">
            <a:extLst>
              <a:ext uri="{FF2B5EF4-FFF2-40B4-BE49-F238E27FC236}">
                <a16:creationId xmlns:a16="http://schemas.microsoft.com/office/drawing/2014/main" id="{10A79C05-C2E9-4E40-98FA-BF46DAB873C2}"/>
              </a:ext>
            </a:extLst>
          </p:cNvPr>
          <p:cNvSpPr>
            <a:spLocks noGrp="1"/>
          </p:cNvSpPr>
          <p:nvPr>
            <p:ph sz="quarter" idx="18"/>
          </p:nvPr>
        </p:nvSpPr>
        <p:spPr>
          <a:xfrm>
            <a:off x="1069974" y="1606378"/>
            <a:ext cx="3650307" cy="4480478"/>
          </a:xfrm>
        </p:spPr>
        <p:txBody>
          <a:bodyPr/>
          <a:lstStyle/>
          <a:p>
            <a:r>
              <a:rPr lang="en-US" dirty="0"/>
              <a:t>Same versatile plan options available as all of our self-funded program offerings</a:t>
            </a:r>
          </a:p>
        </p:txBody>
      </p:sp>
      <p:sp>
        <p:nvSpPr>
          <p:cNvPr id="5" name="Title 4">
            <a:extLst>
              <a:ext uri="{FF2B5EF4-FFF2-40B4-BE49-F238E27FC236}">
                <a16:creationId xmlns:a16="http://schemas.microsoft.com/office/drawing/2014/main" id="{22ED1064-C708-4B48-8DA5-7156F8B99D67}"/>
              </a:ext>
            </a:extLst>
          </p:cNvPr>
          <p:cNvSpPr>
            <a:spLocks noGrp="1"/>
          </p:cNvSpPr>
          <p:nvPr>
            <p:ph type="title"/>
          </p:nvPr>
        </p:nvSpPr>
        <p:spPr/>
        <p:txBody>
          <a:bodyPr/>
          <a:lstStyle/>
          <a:p>
            <a:r>
              <a:rPr lang="en-US" dirty="0"/>
              <a:t>Plan Design Options</a:t>
            </a:r>
          </a:p>
        </p:txBody>
      </p:sp>
      <p:pic>
        <p:nvPicPr>
          <p:cNvPr id="7" name="Picture 6">
            <a:extLst>
              <a:ext uri="{FF2B5EF4-FFF2-40B4-BE49-F238E27FC236}">
                <a16:creationId xmlns:a16="http://schemas.microsoft.com/office/drawing/2014/main" id="{5E56B16B-0F7C-4F7E-9876-6FDF5E65B75B}"/>
              </a:ext>
            </a:extLst>
          </p:cNvPr>
          <p:cNvPicPr>
            <a:picLocks noChangeAspect="1"/>
          </p:cNvPicPr>
          <p:nvPr/>
        </p:nvPicPr>
        <p:blipFill>
          <a:blip r:embed="rId3"/>
          <a:stretch>
            <a:fillRect/>
          </a:stretch>
        </p:blipFill>
        <p:spPr>
          <a:xfrm>
            <a:off x="6564082" y="974122"/>
            <a:ext cx="4201298" cy="5436973"/>
          </a:xfrm>
          <a:prstGeom prst="rect">
            <a:avLst/>
          </a:prstGeom>
          <a:ln w="6350">
            <a:solidFill>
              <a:srgbClr val="C4C5C7"/>
            </a:solidFill>
          </a:ln>
        </p:spPr>
      </p:pic>
      <p:pic>
        <p:nvPicPr>
          <p:cNvPr id="8" name="Picture 7">
            <a:extLst>
              <a:ext uri="{FF2B5EF4-FFF2-40B4-BE49-F238E27FC236}">
                <a16:creationId xmlns:a16="http://schemas.microsoft.com/office/drawing/2014/main" id="{CB305035-A953-4E59-8BB2-C59B967DD4A2}"/>
              </a:ext>
            </a:extLst>
          </p:cNvPr>
          <p:cNvPicPr>
            <a:picLocks noChangeAspect="1"/>
          </p:cNvPicPr>
          <p:nvPr/>
        </p:nvPicPr>
        <p:blipFill>
          <a:blip r:embed="rId4"/>
          <a:stretch>
            <a:fillRect/>
          </a:stretch>
        </p:blipFill>
        <p:spPr>
          <a:xfrm>
            <a:off x="5062151" y="1606378"/>
            <a:ext cx="3808220" cy="4928284"/>
          </a:xfrm>
          <a:prstGeom prst="rect">
            <a:avLst/>
          </a:prstGeom>
          <a:ln w="6350">
            <a:solidFill>
              <a:srgbClr val="C4C5C7"/>
            </a:solidFill>
          </a:ln>
        </p:spPr>
      </p:pic>
    </p:spTree>
    <p:extLst>
      <p:ext uri="{BB962C8B-B14F-4D97-AF65-F5344CB8AC3E}">
        <p14:creationId xmlns:p14="http://schemas.microsoft.com/office/powerpoint/2010/main" val="59224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57663-5C70-4041-B93E-7933EC7F8437}"/>
              </a:ext>
            </a:extLst>
          </p:cNvPr>
          <p:cNvSpPr>
            <a:spLocks noGrp="1"/>
          </p:cNvSpPr>
          <p:nvPr>
            <p:ph type="sldNum" sz="quarter" idx="10"/>
          </p:nvPr>
        </p:nvSpPr>
        <p:spPr/>
        <p:txBody>
          <a:bodyPr/>
          <a:lstStyle/>
          <a:p>
            <a:pPr algn="ctr">
              <a:defRPr/>
            </a:pPr>
            <a:fld id="{B4A077BA-F127-F04E-A4C8-F4B20C74119B}" type="slidenum">
              <a:rPr lang="en-US" smtClean="0"/>
              <a:pPr algn="ctr">
                <a:defRPr/>
              </a:pPr>
              <a:t>34</a:t>
            </a:fld>
            <a:endParaRPr lang="en-US" kern="600" spc="170" dirty="0"/>
          </a:p>
        </p:txBody>
      </p:sp>
      <p:sp>
        <p:nvSpPr>
          <p:cNvPr id="5" name="Title 4">
            <a:extLst>
              <a:ext uri="{FF2B5EF4-FFF2-40B4-BE49-F238E27FC236}">
                <a16:creationId xmlns:a16="http://schemas.microsoft.com/office/drawing/2014/main" id="{87F318F9-2C5B-4C61-B1DD-3BF0C3555271}"/>
              </a:ext>
            </a:extLst>
          </p:cNvPr>
          <p:cNvSpPr>
            <a:spLocks noGrp="1"/>
          </p:cNvSpPr>
          <p:nvPr>
            <p:ph type="title"/>
          </p:nvPr>
        </p:nvSpPr>
        <p:spPr/>
        <p:txBody>
          <a:bodyPr/>
          <a:lstStyle/>
          <a:p>
            <a:r>
              <a:rPr lang="en-US" dirty="0"/>
              <a:t>Plan Design Options</a:t>
            </a:r>
          </a:p>
        </p:txBody>
      </p:sp>
      <p:sp>
        <p:nvSpPr>
          <p:cNvPr id="6" name="Text Placeholder 5">
            <a:extLst>
              <a:ext uri="{FF2B5EF4-FFF2-40B4-BE49-F238E27FC236}">
                <a16:creationId xmlns:a16="http://schemas.microsoft.com/office/drawing/2014/main" id="{291EFD58-90FE-4BE5-88BB-C7A40875F6AE}"/>
              </a:ext>
            </a:extLst>
          </p:cNvPr>
          <p:cNvSpPr>
            <a:spLocks noGrp="1"/>
          </p:cNvSpPr>
          <p:nvPr>
            <p:ph type="body" sz="quarter" idx="18"/>
          </p:nvPr>
        </p:nvSpPr>
        <p:spPr/>
        <p:txBody>
          <a:bodyPr/>
          <a:lstStyle/>
          <a:p>
            <a:r>
              <a:rPr lang="en-US" dirty="0"/>
              <a:t>Additional protection with Terminal Liability Coverage </a:t>
            </a:r>
          </a:p>
        </p:txBody>
      </p:sp>
      <p:sp>
        <p:nvSpPr>
          <p:cNvPr id="8" name="Content Placeholder 2">
            <a:extLst>
              <a:ext uri="{FF2B5EF4-FFF2-40B4-BE49-F238E27FC236}">
                <a16:creationId xmlns:a16="http://schemas.microsoft.com/office/drawing/2014/main" id="{A45BD098-3CF2-42EC-9D46-A2BF7C512A96}"/>
              </a:ext>
            </a:extLst>
          </p:cNvPr>
          <p:cNvSpPr txBox="1">
            <a:spLocks/>
          </p:cNvSpPr>
          <p:nvPr/>
        </p:nvSpPr>
        <p:spPr>
          <a:xfrm>
            <a:off x="931263" y="6178371"/>
            <a:ext cx="5757862"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Exceptions apply to certain stop-loss plan designs for 51+.</a:t>
            </a:r>
          </a:p>
        </p:txBody>
      </p:sp>
      <p:sp>
        <p:nvSpPr>
          <p:cNvPr id="10" name="Rectangle 9">
            <a:extLst>
              <a:ext uri="{FF2B5EF4-FFF2-40B4-BE49-F238E27FC236}">
                <a16:creationId xmlns:a16="http://schemas.microsoft.com/office/drawing/2014/main" id="{E11E4818-AC38-428D-B844-87BD438BEAEC}"/>
              </a:ext>
            </a:extLst>
          </p:cNvPr>
          <p:cNvSpPr/>
          <p:nvPr/>
        </p:nvSpPr>
        <p:spPr>
          <a:xfrm>
            <a:off x="733425" y="2248930"/>
            <a:ext cx="11458575" cy="3595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5">
            <a:extLst>
              <a:ext uri="{FF2B5EF4-FFF2-40B4-BE49-F238E27FC236}">
                <a16:creationId xmlns:a16="http://schemas.microsoft.com/office/drawing/2014/main" id="{AB59E10F-AB77-4EFA-BB55-7E974FD76363}"/>
              </a:ext>
            </a:extLst>
          </p:cNvPr>
          <p:cNvSpPr>
            <a:spLocks noChangeShapeType="1"/>
          </p:cNvSpPr>
          <p:nvPr/>
        </p:nvSpPr>
        <p:spPr bwMode="auto">
          <a:xfrm>
            <a:off x="7227412" y="2497304"/>
            <a:ext cx="0" cy="3360903"/>
          </a:xfrm>
          <a:prstGeom prst="line">
            <a:avLst/>
          </a:prstGeom>
          <a:noFill/>
          <a:ln w="19050" cap="flat">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6">
            <a:extLst>
              <a:ext uri="{FF2B5EF4-FFF2-40B4-BE49-F238E27FC236}">
                <a16:creationId xmlns:a16="http://schemas.microsoft.com/office/drawing/2014/main" id="{FB61E8E5-DBD6-47E6-AA8C-F2E5CB664C34}"/>
              </a:ext>
            </a:extLst>
          </p:cNvPr>
          <p:cNvSpPr>
            <a:spLocks noChangeShapeType="1"/>
          </p:cNvSpPr>
          <p:nvPr/>
        </p:nvSpPr>
        <p:spPr bwMode="auto">
          <a:xfrm>
            <a:off x="1992087" y="5020248"/>
            <a:ext cx="8338452" cy="13032"/>
          </a:xfrm>
          <a:prstGeom prst="line">
            <a:avLst/>
          </a:prstGeom>
          <a:noFill/>
          <a:ln w="1905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7">
            <a:extLst>
              <a:ext uri="{FF2B5EF4-FFF2-40B4-BE49-F238E27FC236}">
                <a16:creationId xmlns:a16="http://schemas.microsoft.com/office/drawing/2014/main" id="{C2763DCB-EF34-4F9E-930E-76116C376CE9}"/>
              </a:ext>
            </a:extLst>
          </p:cNvPr>
          <p:cNvSpPr>
            <a:spLocks noChangeArrowheads="1"/>
          </p:cNvSpPr>
          <p:nvPr/>
        </p:nvSpPr>
        <p:spPr bwMode="auto">
          <a:xfrm>
            <a:off x="2248676" y="2411265"/>
            <a:ext cx="4845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u="none" strike="noStrike" cap="none" normalizeH="0" baseline="0" dirty="0">
                <a:ln>
                  <a:noFill/>
                </a:ln>
                <a:solidFill>
                  <a:srgbClr val="FFFFFF"/>
                </a:solidFill>
                <a:effectLst/>
                <a:latin typeface="Allstate Sans W" panose="02000603000000020004" pitchFamily="2" charset="0"/>
                <a:ea typeface="Roboto" panose="02000000000000000000" pitchFamily="2" charset="0"/>
                <a:cs typeface="Roboto" panose="02000000000000000000" pitchFamily="2" charset="0"/>
              </a:rPr>
              <a:t>Terminal Liability Coverage</a:t>
            </a:r>
            <a:r>
              <a:rPr kumimoji="0" lang="en-US" altLang="en-US" sz="2400" b="1" u="none" strike="noStrike" cap="none" normalizeH="0" baseline="30000" dirty="0">
                <a:ln>
                  <a:noFill/>
                </a:ln>
                <a:solidFill>
                  <a:srgbClr val="FFFFFF"/>
                </a:solidFill>
                <a:effectLst/>
                <a:latin typeface="Allstate Sans W" panose="02000603000000020004" pitchFamily="2" charset="0"/>
                <a:ea typeface="Roboto" panose="02000000000000000000" pitchFamily="2" charset="0"/>
                <a:cs typeface="Roboto" panose="02000000000000000000" pitchFamily="2" charset="0"/>
              </a:rPr>
              <a:t>1</a:t>
            </a:r>
          </a:p>
        </p:txBody>
      </p:sp>
      <p:sp>
        <p:nvSpPr>
          <p:cNvPr id="14" name="Rectangle 9">
            <a:extLst>
              <a:ext uri="{FF2B5EF4-FFF2-40B4-BE49-F238E27FC236}">
                <a16:creationId xmlns:a16="http://schemas.microsoft.com/office/drawing/2014/main" id="{8686BAE9-A23A-4601-98A7-9447AE974B82}"/>
              </a:ext>
            </a:extLst>
          </p:cNvPr>
          <p:cNvSpPr>
            <a:spLocks noChangeArrowheads="1"/>
          </p:cNvSpPr>
          <p:nvPr/>
        </p:nvSpPr>
        <p:spPr bwMode="auto">
          <a:xfrm>
            <a:off x="2248676" y="3235865"/>
            <a:ext cx="4754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en-US" altLang="en-US" sz="2400" u="none" strike="noStrike" cap="none" normalizeH="0" baseline="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rPr>
              <a:t>Included </a:t>
            </a:r>
            <a:r>
              <a:rPr lang="en-US" altLang="en-US" sz="2400" dirty="0">
                <a:solidFill>
                  <a:srgbClr val="FFFFFF"/>
                </a:solidFill>
                <a:latin typeface="Allstate Sans W" panose="02000603000000020004" pitchFamily="2" charset="0"/>
                <a:ea typeface="Roboto Light" panose="02000000000000000000" pitchFamily="2" charset="0"/>
                <a:cs typeface="Roboto Light" panose="02000000000000000000" pitchFamily="2" charset="0"/>
              </a:rPr>
              <a:t>run-out period</a:t>
            </a:r>
            <a:r>
              <a:rPr lang="en-US" altLang="en-US" sz="2400" baseline="30000" dirty="0">
                <a:solidFill>
                  <a:srgbClr val="FFFFFF"/>
                </a:solidFill>
                <a:latin typeface="Allstate Sans W" panose="02000603000000020004" pitchFamily="2" charset="0"/>
                <a:ea typeface="Roboto Light" panose="02000000000000000000" pitchFamily="2" charset="0"/>
                <a:cs typeface="Roboto Light" panose="02000000000000000000" pitchFamily="2" charset="0"/>
              </a:rPr>
              <a:t>1</a:t>
            </a:r>
            <a:endParaRPr kumimoji="0" lang="en-US" altLang="en-US" sz="2400" u="none" strike="noStrike" cap="none" normalizeH="0" baseline="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endParaRPr>
          </a:p>
        </p:txBody>
      </p:sp>
      <p:sp>
        <p:nvSpPr>
          <p:cNvPr id="15" name="Rectangle 10">
            <a:extLst>
              <a:ext uri="{FF2B5EF4-FFF2-40B4-BE49-F238E27FC236}">
                <a16:creationId xmlns:a16="http://schemas.microsoft.com/office/drawing/2014/main" id="{A0092808-09B9-46F4-B2B0-BFF351064A44}"/>
              </a:ext>
            </a:extLst>
          </p:cNvPr>
          <p:cNvSpPr>
            <a:spLocks noChangeArrowheads="1"/>
          </p:cNvSpPr>
          <p:nvPr/>
        </p:nvSpPr>
        <p:spPr bwMode="auto">
          <a:xfrm>
            <a:off x="7866447" y="3235865"/>
            <a:ext cx="2157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kumimoji="0" lang="en-US" altLang="en-US" sz="2400" u="none" strike="noStrike" cap="none" normalizeH="0" baseline="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rPr>
              <a:t>9 Months</a:t>
            </a:r>
          </a:p>
        </p:txBody>
      </p:sp>
      <p:sp>
        <p:nvSpPr>
          <p:cNvPr id="16" name="Rectangle 11">
            <a:extLst>
              <a:ext uri="{FF2B5EF4-FFF2-40B4-BE49-F238E27FC236}">
                <a16:creationId xmlns:a16="http://schemas.microsoft.com/office/drawing/2014/main" id="{3EDC14EE-381E-4193-96FA-88E8232A93FA}"/>
              </a:ext>
            </a:extLst>
          </p:cNvPr>
          <p:cNvSpPr>
            <a:spLocks noChangeArrowheads="1"/>
          </p:cNvSpPr>
          <p:nvPr/>
        </p:nvSpPr>
        <p:spPr bwMode="auto">
          <a:xfrm>
            <a:off x="2248676" y="4060465"/>
            <a:ext cx="47695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a:solidFill>
                  <a:srgbClr val="FFFFFF"/>
                </a:solidFill>
                <a:latin typeface="Allstate Sans W" panose="02000603000000020004" pitchFamily="2" charset="0"/>
                <a:ea typeface="Roboto Light" panose="02000000000000000000" pitchFamily="2" charset="0"/>
                <a:cs typeface="Roboto Light" panose="02000000000000000000" pitchFamily="2" charset="0"/>
              </a:rPr>
              <a:t>Additional p</a:t>
            </a:r>
            <a:r>
              <a:rPr kumimoji="0" lang="en-US" altLang="en-US" sz="2400" u="none" strike="noStrike" cap="none" normalizeH="0" baseline="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rPr>
              <a:t>rotection beyond the run-out period</a:t>
            </a:r>
            <a:endParaRPr kumimoji="0" lang="en-US" altLang="en-US" sz="2400" u="none" strike="noStrike" cap="none" normalizeH="0" baseline="3000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endParaRPr>
          </a:p>
        </p:txBody>
      </p:sp>
      <p:sp>
        <p:nvSpPr>
          <p:cNvPr id="17" name="Rectangle 14">
            <a:extLst>
              <a:ext uri="{FF2B5EF4-FFF2-40B4-BE49-F238E27FC236}">
                <a16:creationId xmlns:a16="http://schemas.microsoft.com/office/drawing/2014/main" id="{6AB3ACC9-F52C-4E60-9010-E7BCDDC85282}"/>
              </a:ext>
            </a:extLst>
          </p:cNvPr>
          <p:cNvSpPr>
            <a:spLocks noChangeArrowheads="1"/>
          </p:cNvSpPr>
          <p:nvPr/>
        </p:nvSpPr>
        <p:spPr bwMode="auto">
          <a:xfrm>
            <a:off x="7881906" y="4060465"/>
            <a:ext cx="2142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kumimoji="0" lang="en-US" altLang="en-US" sz="2400" u="none" strike="noStrike" cap="none" normalizeH="0" baseline="0" dirty="0">
                <a:ln>
                  <a:noFill/>
                </a:ln>
                <a:solidFill>
                  <a:srgbClr val="FFFFFF"/>
                </a:solidFill>
                <a:effectLst/>
                <a:latin typeface="Allstate Sans W" panose="02000603000000020004" pitchFamily="2" charset="0"/>
                <a:ea typeface="Roboto Light" panose="02000000000000000000" pitchFamily="2" charset="0"/>
                <a:cs typeface="Roboto Light" panose="02000000000000000000" pitchFamily="2" charset="0"/>
              </a:rPr>
              <a:t>15 Months</a:t>
            </a:r>
          </a:p>
        </p:txBody>
      </p:sp>
      <p:sp>
        <p:nvSpPr>
          <p:cNvPr id="18" name="Rectangle 15">
            <a:extLst>
              <a:ext uri="{FF2B5EF4-FFF2-40B4-BE49-F238E27FC236}">
                <a16:creationId xmlns:a16="http://schemas.microsoft.com/office/drawing/2014/main" id="{04EE0748-7DAA-4816-A14C-5128E70E2645}"/>
              </a:ext>
            </a:extLst>
          </p:cNvPr>
          <p:cNvSpPr>
            <a:spLocks noChangeArrowheads="1"/>
          </p:cNvSpPr>
          <p:nvPr/>
        </p:nvSpPr>
        <p:spPr bwMode="auto">
          <a:xfrm>
            <a:off x="2248676" y="5254398"/>
            <a:ext cx="47541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u="none" strike="noStrike" cap="none" normalizeH="0" baseline="0" dirty="0">
                <a:ln>
                  <a:noFill/>
                </a:ln>
                <a:solidFill>
                  <a:schemeClr val="accent2"/>
                </a:solidFill>
                <a:effectLst/>
                <a:latin typeface="Allstate Sans W" panose="02000603000000020004" pitchFamily="2" charset="0"/>
                <a:ea typeface="Roboto" panose="02000000000000000000" pitchFamily="2" charset="0"/>
                <a:cs typeface="Roboto" panose="02000000000000000000" pitchFamily="2" charset="0"/>
              </a:rPr>
              <a:t>Total Added Protection</a:t>
            </a:r>
            <a:endParaRPr kumimoji="0" lang="en-US" altLang="en-US" sz="2800" u="none" strike="noStrike" cap="none" normalizeH="0" baseline="0" dirty="0">
              <a:ln>
                <a:noFill/>
              </a:ln>
              <a:solidFill>
                <a:schemeClr val="accent2"/>
              </a:solidFill>
              <a:effectLst/>
              <a:latin typeface="Allstate Sans W" panose="02000603000000020004" pitchFamily="2" charset="0"/>
              <a:ea typeface="Roboto" panose="02000000000000000000" pitchFamily="2" charset="0"/>
              <a:cs typeface="Roboto" panose="02000000000000000000" pitchFamily="2" charset="0"/>
            </a:endParaRPr>
          </a:p>
        </p:txBody>
      </p:sp>
      <p:sp>
        <p:nvSpPr>
          <p:cNvPr id="19" name="Rectangle 16">
            <a:extLst>
              <a:ext uri="{FF2B5EF4-FFF2-40B4-BE49-F238E27FC236}">
                <a16:creationId xmlns:a16="http://schemas.microsoft.com/office/drawing/2014/main" id="{72E8E1F6-E14B-4382-A25A-91C378D17A0E}"/>
              </a:ext>
            </a:extLst>
          </p:cNvPr>
          <p:cNvSpPr>
            <a:spLocks noChangeArrowheads="1"/>
          </p:cNvSpPr>
          <p:nvPr/>
        </p:nvSpPr>
        <p:spPr bwMode="auto">
          <a:xfrm>
            <a:off x="7748740" y="5254398"/>
            <a:ext cx="22753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kumimoji="0" lang="en-US" altLang="en-US" sz="2800" b="1" u="none" strike="noStrike" cap="none" normalizeH="0" baseline="0" dirty="0">
                <a:ln>
                  <a:noFill/>
                </a:ln>
                <a:solidFill>
                  <a:schemeClr val="accent2"/>
                </a:solidFill>
                <a:effectLst/>
                <a:latin typeface="Allstate Sans W" panose="02000603000000020004" pitchFamily="2" charset="0"/>
                <a:ea typeface="Roboto" panose="02000000000000000000" pitchFamily="2" charset="0"/>
                <a:cs typeface="Roboto" panose="02000000000000000000" pitchFamily="2" charset="0"/>
              </a:rPr>
              <a:t>24 Months</a:t>
            </a:r>
            <a:endParaRPr kumimoji="0" lang="en-US" altLang="en-US" sz="2800" u="none" strike="noStrike" cap="none" normalizeH="0" baseline="0" dirty="0">
              <a:ln>
                <a:noFill/>
              </a:ln>
              <a:solidFill>
                <a:schemeClr val="accent2"/>
              </a:solidFill>
              <a:effectLst/>
              <a:latin typeface="Allstate Sans W" panose="02000603000000020004" pitchFamily="2" charset="0"/>
              <a:ea typeface="Roboto" panose="02000000000000000000" pitchFamily="2" charset="0"/>
              <a:cs typeface="Roboto" panose="02000000000000000000" pitchFamily="2" charset="0"/>
            </a:endParaRPr>
          </a:p>
        </p:txBody>
      </p:sp>
      <p:sp>
        <p:nvSpPr>
          <p:cNvPr id="20" name="Rectangle 10">
            <a:extLst>
              <a:ext uri="{FF2B5EF4-FFF2-40B4-BE49-F238E27FC236}">
                <a16:creationId xmlns:a16="http://schemas.microsoft.com/office/drawing/2014/main" id="{A60EE800-BE2C-4639-A69E-FE1298240986}"/>
              </a:ext>
            </a:extLst>
          </p:cNvPr>
          <p:cNvSpPr>
            <a:spLocks noChangeArrowheads="1"/>
          </p:cNvSpPr>
          <p:nvPr/>
        </p:nvSpPr>
        <p:spPr bwMode="auto">
          <a:xfrm>
            <a:off x="7844929" y="2411265"/>
            <a:ext cx="2179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2400" b="1" dirty="0">
                <a:solidFill>
                  <a:srgbClr val="FFFFFF"/>
                </a:solidFill>
                <a:latin typeface="Allstate Sans W" panose="02000603000000020004" pitchFamily="2" charset="0"/>
                <a:ea typeface="Roboto" panose="02000000000000000000" pitchFamily="2" charset="0"/>
                <a:cs typeface="Roboto" panose="02000000000000000000" pitchFamily="2" charset="0"/>
              </a:rPr>
              <a:t>I</a:t>
            </a:r>
            <a:r>
              <a:rPr kumimoji="0" lang="en-US" altLang="en-US" sz="2400" b="1" u="none" strike="noStrike" cap="none" normalizeH="0" baseline="0" dirty="0">
                <a:ln>
                  <a:noFill/>
                </a:ln>
                <a:solidFill>
                  <a:srgbClr val="FFFFFF"/>
                </a:solidFill>
                <a:effectLst/>
                <a:latin typeface="Allstate Sans W" panose="02000603000000020004" pitchFamily="2" charset="0"/>
                <a:ea typeface="Roboto" panose="02000000000000000000" pitchFamily="2" charset="0"/>
                <a:cs typeface="Roboto" panose="02000000000000000000" pitchFamily="2" charset="0"/>
              </a:rPr>
              <a:t>ncluded</a:t>
            </a:r>
          </a:p>
        </p:txBody>
      </p:sp>
      <p:sp>
        <p:nvSpPr>
          <p:cNvPr id="21" name="Line 6">
            <a:extLst>
              <a:ext uri="{FF2B5EF4-FFF2-40B4-BE49-F238E27FC236}">
                <a16:creationId xmlns:a16="http://schemas.microsoft.com/office/drawing/2014/main" id="{D939373E-1797-45E5-8C39-6AE572941C39}"/>
              </a:ext>
            </a:extLst>
          </p:cNvPr>
          <p:cNvSpPr>
            <a:spLocks noChangeShapeType="1"/>
          </p:cNvSpPr>
          <p:nvPr/>
        </p:nvSpPr>
        <p:spPr bwMode="auto">
          <a:xfrm rot="5400000">
            <a:off x="5665462" y="4038656"/>
            <a:ext cx="3491567" cy="1636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4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750"/>
                                        <p:tgtEl>
                                          <p:spTgt spid="15"/>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750"/>
                                        <p:tgtEl>
                                          <p:spTgt spid="17"/>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750"/>
                                        <p:tgtEl>
                                          <p:spTgt spid="20"/>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p:bldP spid="16" grpId="0"/>
      <p:bldP spid="17" grpId="0"/>
      <p:bldP spid="18" grpId="0"/>
      <p:bldP spid="19" grpId="0"/>
      <p:bldP spid="20"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CD126-01F0-4FBE-AAD1-421BA634289F}"/>
              </a:ext>
            </a:extLst>
          </p:cNvPr>
          <p:cNvSpPr>
            <a:spLocks noGrp="1"/>
          </p:cNvSpPr>
          <p:nvPr>
            <p:ph type="sldNum" sz="quarter" idx="17"/>
          </p:nvPr>
        </p:nvSpPr>
        <p:spPr/>
        <p:txBody>
          <a:bodyPr/>
          <a:lstStyle/>
          <a:p>
            <a:pPr algn="ctr">
              <a:defRPr/>
            </a:pPr>
            <a:fld id="{B4A077BA-F127-F04E-A4C8-F4B20C74119B}" type="slidenum">
              <a:rPr lang="en-US" smtClean="0"/>
              <a:pPr algn="ctr">
                <a:defRPr/>
              </a:pPr>
              <a:t>35</a:t>
            </a:fld>
            <a:endParaRPr lang="en-US" kern="600" spc="170" dirty="0"/>
          </a:p>
        </p:txBody>
      </p:sp>
      <p:sp>
        <p:nvSpPr>
          <p:cNvPr id="3" name="Content Placeholder 2">
            <a:extLst>
              <a:ext uri="{FF2B5EF4-FFF2-40B4-BE49-F238E27FC236}">
                <a16:creationId xmlns:a16="http://schemas.microsoft.com/office/drawing/2014/main" id="{D0F5E4C7-95A1-49C9-9342-7674A6F0F082}"/>
              </a:ext>
            </a:extLst>
          </p:cNvPr>
          <p:cNvSpPr>
            <a:spLocks noGrp="1"/>
          </p:cNvSpPr>
          <p:nvPr>
            <p:ph sz="quarter" idx="18"/>
          </p:nvPr>
        </p:nvSpPr>
        <p:spPr>
          <a:xfrm>
            <a:off x="1069974" y="1937657"/>
            <a:ext cx="4721226" cy="2982686"/>
          </a:xfrm>
        </p:spPr>
        <p:txBody>
          <a:bodyPr/>
          <a:lstStyle/>
          <a:p>
            <a:r>
              <a:rPr lang="en-US" dirty="0"/>
              <a:t>Core Value plans utilize Allied as the TPA.</a:t>
            </a:r>
          </a:p>
          <a:p>
            <a:r>
              <a:rPr lang="en-US" dirty="0"/>
              <a:t>Allied Benefit Systems, LLC, has more than 30 years of experience in benefit management and administration services.</a:t>
            </a:r>
          </a:p>
        </p:txBody>
      </p:sp>
      <p:sp>
        <p:nvSpPr>
          <p:cNvPr id="5" name="Title 4">
            <a:extLst>
              <a:ext uri="{FF2B5EF4-FFF2-40B4-BE49-F238E27FC236}">
                <a16:creationId xmlns:a16="http://schemas.microsoft.com/office/drawing/2014/main" id="{206EB8FD-6CD3-4E2E-A86C-29360C72C3C4}"/>
              </a:ext>
            </a:extLst>
          </p:cNvPr>
          <p:cNvSpPr>
            <a:spLocks noGrp="1"/>
          </p:cNvSpPr>
          <p:nvPr>
            <p:ph type="title"/>
          </p:nvPr>
        </p:nvSpPr>
        <p:spPr/>
        <p:txBody>
          <a:bodyPr/>
          <a:lstStyle/>
          <a:p>
            <a:r>
              <a:rPr lang="en-US" dirty="0"/>
              <a:t>Plan Administration </a:t>
            </a:r>
          </a:p>
        </p:txBody>
      </p:sp>
      <p:pic>
        <p:nvPicPr>
          <p:cNvPr id="7" name="Picture 6">
            <a:extLst>
              <a:ext uri="{FF2B5EF4-FFF2-40B4-BE49-F238E27FC236}">
                <a16:creationId xmlns:a16="http://schemas.microsoft.com/office/drawing/2014/main" id="{60497718-FEC9-4B73-974C-DB1227A5D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515" y="2948907"/>
            <a:ext cx="4005942" cy="960187"/>
          </a:xfrm>
          <a:prstGeom prst="rect">
            <a:avLst/>
          </a:prstGeom>
        </p:spPr>
      </p:pic>
    </p:spTree>
    <p:extLst>
      <p:ext uri="{BB962C8B-B14F-4D97-AF65-F5344CB8AC3E}">
        <p14:creationId xmlns:p14="http://schemas.microsoft.com/office/powerpoint/2010/main" val="2971960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D02AF-745D-4235-92BB-CA1FD619E61D}"/>
              </a:ext>
            </a:extLst>
          </p:cNvPr>
          <p:cNvSpPr>
            <a:spLocks noGrp="1"/>
          </p:cNvSpPr>
          <p:nvPr>
            <p:ph sz="quarter" idx="17"/>
          </p:nvPr>
        </p:nvSpPr>
        <p:spPr>
          <a:xfrm>
            <a:off x="1060451" y="1611086"/>
            <a:ext cx="9596664" cy="4466245"/>
          </a:xfrm>
        </p:spPr>
        <p:txBody>
          <a:bodyPr/>
          <a:lstStyle/>
          <a:p>
            <a:r>
              <a:rPr lang="en-US" dirty="0"/>
              <a:t>There are no medical networks associated with Core Value.</a:t>
            </a:r>
          </a:p>
          <a:p>
            <a:pPr lvl="1"/>
            <a:r>
              <a:rPr lang="en-US" dirty="0"/>
              <a:t>No out-of-network penalties.</a:t>
            </a:r>
          </a:p>
          <a:p>
            <a:pPr lvl="1"/>
            <a:r>
              <a:rPr lang="en-US" dirty="0"/>
              <a:t>With Core Value, the plan reimburses the same amount — no matter which health care provider members choose.</a:t>
            </a:r>
            <a:r>
              <a:rPr lang="en-US" baseline="30000" dirty="0"/>
              <a:t>1</a:t>
            </a:r>
          </a:p>
          <a:p>
            <a:pPr marL="0" indent="0">
              <a:buNone/>
            </a:pPr>
            <a:endParaRPr lang="en-US" sz="1200" dirty="0"/>
          </a:p>
          <a:p>
            <a:r>
              <a:rPr lang="en-US" b="1" dirty="0"/>
              <a:t>In rare cases</a:t>
            </a:r>
            <a:r>
              <a:rPr lang="en-US" dirty="0"/>
              <a:t>, because Core Value does not use a network there is potential that a provider may turn away a member. </a:t>
            </a:r>
          </a:p>
          <a:p>
            <a:pPr lvl="1"/>
            <a:r>
              <a:rPr lang="en-US" dirty="0"/>
              <a:t>In these instances, the MAP team will assist the member to find a provider that does accept the plan.</a:t>
            </a:r>
          </a:p>
        </p:txBody>
      </p:sp>
      <p:sp>
        <p:nvSpPr>
          <p:cNvPr id="3" name="Title 2">
            <a:extLst>
              <a:ext uri="{FF2B5EF4-FFF2-40B4-BE49-F238E27FC236}">
                <a16:creationId xmlns:a16="http://schemas.microsoft.com/office/drawing/2014/main" id="{A8F0E349-E82A-48B1-99C9-E4F9C9760B54}"/>
              </a:ext>
            </a:extLst>
          </p:cNvPr>
          <p:cNvSpPr>
            <a:spLocks noGrp="1"/>
          </p:cNvSpPr>
          <p:nvPr>
            <p:ph type="title"/>
          </p:nvPr>
        </p:nvSpPr>
        <p:spPr/>
        <p:txBody>
          <a:bodyPr/>
          <a:lstStyle/>
          <a:p>
            <a:r>
              <a:rPr lang="en-US" dirty="0"/>
              <a:t>Plans without a Network</a:t>
            </a:r>
          </a:p>
        </p:txBody>
      </p:sp>
      <p:sp>
        <p:nvSpPr>
          <p:cNvPr id="4" name="Slide Number Placeholder 3">
            <a:extLst>
              <a:ext uri="{FF2B5EF4-FFF2-40B4-BE49-F238E27FC236}">
                <a16:creationId xmlns:a16="http://schemas.microsoft.com/office/drawing/2014/main" id="{E621AE1B-CF24-4455-BC1F-2FB2D0A823D5}"/>
              </a:ext>
            </a:extLst>
          </p:cNvPr>
          <p:cNvSpPr>
            <a:spLocks noGrp="1"/>
          </p:cNvSpPr>
          <p:nvPr>
            <p:ph type="sldNum" sz="quarter" idx="16"/>
          </p:nvPr>
        </p:nvSpPr>
        <p:spPr/>
        <p:txBody>
          <a:bodyPr/>
          <a:lstStyle/>
          <a:p>
            <a:pPr algn="ctr">
              <a:defRPr/>
            </a:pPr>
            <a:fld id="{B4A077BA-F127-F04E-A4C8-F4B20C74119B}" type="slidenum">
              <a:rPr lang="en-US" smtClean="0"/>
              <a:pPr algn="ctr">
                <a:defRPr/>
              </a:pPr>
              <a:t>36</a:t>
            </a:fld>
            <a:endParaRPr lang="en-US" kern="600" spc="170" dirty="0"/>
          </a:p>
        </p:txBody>
      </p:sp>
      <p:sp>
        <p:nvSpPr>
          <p:cNvPr id="6" name="Content Placeholder 2">
            <a:extLst>
              <a:ext uri="{FF2B5EF4-FFF2-40B4-BE49-F238E27FC236}">
                <a16:creationId xmlns:a16="http://schemas.microsoft.com/office/drawing/2014/main" id="{2A9A627E-A8AB-4693-9BD9-1430B4F159E8}"/>
              </a:ext>
            </a:extLst>
          </p:cNvPr>
          <p:cNvSpPr txBox="1">
            <a:spLocks/>
          </p:cNvSpPr>
          <p:nvPr/>
        </p:nvSpPr>
        <p:spPr>
          <a:xfrm>
            <a:off x="931263" y="6178371"/>
            <a:ext cx="8038566"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Exceptions: For transplants, members select from a list of designated providers. For pharmacy, the plan utilizes CIGNA PBM.</a:t>
            </a:r>
          </a:p>
        </p:txBody>
      </p:sp>
    </p:spTree>
    <p:extLst>
      <p:ext uri="{BB962C8B-B14F-4D97-AF65-F5344CB8AC3E}">
        <p14:creationId xmlns:p14="http://schemas.microsoft.com/office/powerpoint/2010/main" val="3478243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D6907A-10AD-4E9D-85E7-61512462B374}"/>
              </a:ext>
            </a:extLst>
          </p:cNvPr>
          <p:cNvSpPr>
            <a:spLocks noGrp="1"/>
          </p:cNvSpPr>
          <p:nvPr>
            <p:ph sz="quarter" idx="17"/>
          </p:nvPr>
        </p:nvSpPr>
        <p:spPr>
          <a:xfrm>
            <a:off x="1060450" y="1611086"/>
            <a:ext cx="9498693" cy="4466245"/>
          </a:xfrm>
        </p:spPr>
        <p:txBody>
          <a:bodyPr/>
          <a:lstStyle/>
          <a:p>
            <a:r>
              <a:rPr lang="en-US" dirty="0"/>
              <a:t>Cigna PBM</a:t>
            </a:r>
          </a:p>
          <a:p>
            <a:pPr lvl="1"/>
            <a:r>
              <a:rPr lang="en-US" dirty="0"/>
              <a:t>Same as our other self-funded plan options.</a:t>
            </a:r>
          </a:p>
          <a:p>
            <a:pPr lvl="1"/>
            <a:r>
              <a:rPr lang="en-US" dirty="0"/>
              <a:t>No benefits for non-participating pharmacies.</a:t>
            </a:r>
          </a:p>
          <a:p>
            <a:pPr marL="0" indent="0">
              <a:buNone/>
            </a:pPr>
            <a:endParaRPr lang="en-US" sz="1200" dirty="0"/>
          </a:p>
          <a:p>
            <a:r>
              <a:rPr lang="en-US" dirty="0"/>
              <a:t>What happens when a specialty medication falls under medical coverage? </a:t>
            </a:r>
          </a:p>
          <a:p>
            <a:pPr lvl="1"/>
            <a:r>
              <a:rPr lang="en-US" dirty="0"/>
              <a:t>Medications are repriced at 130% of the Medicare reimbursement rate or derived equivalent.</a:t>
            </a:r>
            <a:r>
              <a:rPr lang="en-US" baseline="30000" dirty="0"/>
              <a:t>1</a:t>
            </a:r>
          </a:p>
          <a:p>
            <a:pPr lvl="1"/>
            <a:r>
              <a:rPr lang="en-US" dirty="0"/>
              <a:t>Benefits are subject to deductible and coinsurance.</a:t>
            </a:r>
          </a:p>
        </p:txBody>
      </p:sp>
      <p:sp>
        <p:nvSpPr>
          <p:cNvPr id="3" name="Title 2">
            <a:extLst>
              <a:ext uri="{FF2B5EF4-FFF2-40B4-BE49-F238E27FC236}">
                <a16:creationId xmlns:a16="http://schemas.microsoft.com/office/drawing/2014/main" id="{8B6A0521-F08F-4BA6-A15C-29C11060B8A8}"/>
              </a:ext>
            </a:extLst>
          </p:cNvPr>
          <p:cNvSpPr>
            <a:spLocks noGrp="1"/>
          </p:cNvSpPr>
          <p:nvPr>
            <p:ph type="title"/>
          </p:nvPr>
        </p:nvSpPr>
        <p:spPr/>
        <p:txBody>
          <a:bodyPr/>
          <a:lstStyle/>
          <a:p>
            <a:r>
              <a:rPr lang="en-US" dirty="0"/>
              <a:t>Pharmacy Benefits</a:t>
            </a:r>
          </a:p>
        </p:txBody>
      </p:sp>
      <p:sp>
        <p:nvSpPr>
          <p:cNvPr id="4" name="Slide Number Placeholder 3">
            <a:extLst>
              <a:ext uri="{FF2B5EF4-FFF2-40B4-BE49-F238E27FC236}">
                <a16:creationId xmlns:a16="http://schemas.microsoft.com/office/drawing/2014/main" id="{06FFFF82-F5DF-439D-9E93-506B1790488D}"/>
              </a:ext>
            </a:extLst>
          </p:cNvPr>
          <p:cNvSpPr>
            <a:spLocks noGrp="1"/>
          </p:cNvSpPr>
          <p:nvPr>
            <p:ph type="sldNum" sz="quarter" idx="16"/>
          </p:nvPr>
        </p:nvSpPr>
        <p:spPr/>
        <p:txBody>
          <a:bodyPr/>
          <a:lstStyle/>
          <a:p>
            <a:pPr algn="ctr">
              <a:defRPr/>
            </a:pPr>
            <a:fld id="{B4A077BA-F127-F04E-A4C8-F4B20C74119B}" type="slidenum">
              <a:rPr lang="en-US" smtClean="0"/>
              <a:pPr algn="ctr">
                <a:defRPr/>
              </a:pPr>
              <a:t>37</a:t>
            </a:fld>
            <a:endParaRPr lang="en-US" kern="600" spc="170" dirty="0"/>
          </a:p>
        </p:txBody>
      </p:sp>
      <p:sp>
        <p:nvSpPr>
          <p:cNvPr id="6" name="Content Placeholder 2">
            <a:extLst>
              <a:ext uri="{FF2B5EF4-FFF2-40B4-BE49-F238E27FC236}">
                <a16:creationId xmlns:a16="http://schemas.microsoft.com/office/drawing/2014/main" id="{38FEE6AD-E6D5-4EDD-AD10-B88AAB18B067}"/>
              </a:ext>
            </a:extLst>
          </p:cNvPr>
          <p:cNvSpPr txBox="1">
            <a:spLocks/>
          </p:cNvSpPr>
          <p:nvPr/>
        </p:nvSpPr>
        <p:spPr>
          <a:xfrm>
            <a:off x="931263" y="6178371"/>
            <a:ext cx="5502194"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For infusion claims over $1,500 the Plan reimburses at 100% of Medicare.</a:t>
            </a:r>
          </a:p>
        </p:txBody>
      </p:sp>
    </p:spTree>
    <p:extLst>
      <p:ext uri="{BB962C8B-B14F-4D97-AF65-F5344CB8AC3E}">
        <p14:creationId xmlns:p14="http://schemas.microsoft.com/office/powerpoint/2010/main" val="2184874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D18931-776F-43BD-A407-9D18F3868A88}"/>
              </a:ext>
            </a:extLst>
          </p:cNvPr>
          <p:cNvSpPr>
            <a:spLocks noGrp="1"/>
          </p:cNvSpPr>
          <p:nvPr>
            <p:ph sz="quarter" idx="17"/>
          </p:nvPr>
        </p:nvSpPr>
        <p:spPr>
          <a:xfrm>
            <a:off x="1060450" y="1600200"/>
            <a:ext cx="9564007" cy="4477131"/>
          </a:xfrm>
        </p:spPr>
        <p:txBody>
          <a:bodyPr/>
          <a:lstStyle/>
          <a:p>
            <a:r>
              <a:rPr lang="en-US" dirty="0"/>
              <a:t>Certain preventive services, as required by the Affordable Care Act (ACA), are not subject to deductible and coinsurance, same as other program options.</a:t>
            </a:r>
          </a:p>
          <a:p>
            <a:pPr marL="0" indent="0">
              <a:buNone/>
            </a:pPr>
            <a:endParaRPr lang="en-US" sz="1200" dirty="0"/>
          </a:p>
          <a:p>
            <a:r>
              <a:rPr lang="en-US" dirty="0"/>
              <a:t>Paid at a percent of the Medicare, or derived equivalent, reimbursement rate.</a:t>
            </a:r>
          </a:p>
        </p:txBody>
      </p:sp>
      <p:sp>
        <p:nvSpPr>
          <p:cNvPr id="3" name="Title 2">
            <a:extLst>
              <a:ext uri="{FF2B5EF4-FFF2-40B4-BE49-F238E27FC236}">
                <a16:creationId xmlns:a16="http://schemas.microsoft.com/office/drawing/2014/main" id="{EDB2636B-02CF-4A46-9EF3-3534EA0D1CE8}"/>
              </a:ext>
            </a:extLst>
          </p:cNvPr>
          <p:cNvSpPr>
            <a:spLocks noGrp="1"/>
          </p:cNvSpPr>
          <p:nvPr>
            <p:ph type="title"/>
          </p:nvPr>
        </p:nvSpPr>
        <p:spPr/>
        <p:txBody>
          <a:bodyPr/>
          <a:lstStyle/>
          <a:p>
            <a:r>
              <a:rPr lang="en-US" dirty="0"/>
              <a:t>Preventive Care Benefits</a:t>
            </a:r>
          </a:p>
        </p:txBody>
      </p:sp>
      <p:sp>
        <p:nvSpPr>
          <p:cNvPr id="4" name="Slide Number Placeholder 3">
            <a:extLst>
              <a:ext uri="{FF2B5EF4-FFF2-40B4-BE49-F238E27FC236}">
                <a16:creationId xmlns:a16="http://schemas.microsoft.com/office/drawing/2014/main" id="{299D01BF-84AC-44C6-878F-7828E844A5FD}"/>
              </a:ext>
            </a:extLst>
          </p:cNvPr>
          <p:cNvSpPr>
            <a:spLocks noGrp="1"/>
          </p:cNvSpPr>
          <p:nvPr>
            <p:ph type="sldNum" sz="quarter" idx="16"/>
          </p:nvPr>
        </p:nvSpPr>
        <p:spPr/>
        <p:txBody>
          <a:bodyPr/>
          <a:lstStyle/>
          <a:p>
            <a:pPr algn="ctr">
              <a:defRPr/>
            </a:pPr>
            <a:fld id="{B4A077BA-F127-F04E-A4C8-F4B20C74119B}" type="slidenum">
              <a:rPr lang="en-US" smtClean="0"/>
              <a:pPr algn="ctr">
                <a:defRPr/>
              </a:pPr>
              <a:t>38</a:t>
            </a:fld>
            <a:endParaRPr lang="en-US" kern="600" spc="170" dirty="0"/>
          </a:p>
        </p:txBody>
      </p:sp>
    </p:spTree>
    <p:extLst>
      <p:ext uri="{BB962C8B-B14F-4D97-AF65-F5344CB8AC3E}">
        <p14:creationId xmlns:p14="http://schemas.microsoft.com/office/powerpoint/2010/main" val="3108545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3C82BB-BBA8-4DBC-949C-8BC525C7CE6D}"/>
              </a:ext>
            </a:extLst>
          </p:cNvPr>
          <p:cNvSpPr>
            <a:spLocks noGrp="1"/>
          </p:cNvSpPr>
          <p:nvPr>
            <p:ph sz="quarter" idx="17"/>
          </p:nvPr>
        </p:nvSpPr>
        <p:spPr>
          <a:xfrm>
            <a:off x="1060450" y="1589314"/>
            <a:ext cx="10544175" cy="4488017"/>
          </a:xfrm>
        </p:spPr>
        <p:txBody>
          <a:bodyPr/>
          <a:lstStyle/>
          <a:p>
            <a:pPr marL="0" indent="0">
              <a:buNone/>
            </a:pPr>
            <a:r>
              <a:rPr lang="en-US" dirty="0"/>
              <a:t>Core Value:</a:t>
            </a:r>
          </a:p>
          <a:p>
            <a:r>
              <a:rPr lang="en-US" dirty="0"/>
              <a:t>Meets the Minimum Value requirement.</a:t>
            </a:r>
          </a:p>
          <a:p>
            <a:r>
              <a:rPr lang="en-US" dirty="0"/>
              <a:t>Meets Minimum Essential Coverage requirement.</a:t>
            </a:r>
          </a:p>
        </p:txBody>
      </p:sp>
      <p:sp>
        <p:nvSpPr>
          <p:cNvPr id="3" name="Title 2">
            <a:extLst>
              <a:ext uri="{FF2B5EF4-FFF2-40B4-BE49-F238E27FC236}">
                <a16:creationId xmlns:a16="http://schemas.microsoft.com/office/drawing/2014/main" id="{DA466B93-D086-4418-978F-8C84A0EAA441}"/>
              </a:ext>
            </a:extLst>
          </p:cNvPr>
          <p:cNvSpPr>
            <a:spLocks noGrp="1"/>
          </p:cNvSpPr>
          <p:nvPr>
            <p:ph type="title"/>
          </p:nvPr>
        </p:nvSpPr>
        <p:spPr/>
        <p:txBody>
          <a:bodyPr/>
          <a:lstStyle/>
          <a:p>
            <a:r>
              <a:rPr lang="en-US" dirty="0"/>
              <a:t>ACA Requirements</a:t>
            </a:r>
          </a:p>
        </p:txBody>
      </p:sp>
      <p:sp>
        <p:nvSpPr>
          <p:cNvPr id="4" name="Slide Number Placeholder 3">
            <a:extLst>
              <a:ext uri="{FF2B5EF4-FFF2-40B4-BE49-F238E27FC236}">
                <a16:creationId xmlns:a16="http://schemas.microsoft.com/office/drawing/2014/main" id="{C8126B82-322E-40D2-911F-49432B9484B9}"/>
              </a:ext>
            </a:extLst>
          </p:cNvPr>
          <p:cNvSpPr>
            <a:spLocks noGrp="1"/>
          </p:cNvSpPr>
          <p:nvPr>
            <p:ph type="sldNum" sz="quarter" idx="16"/>
          </p:nvPr>
        </p:nvSpPr>
        <p:spPr/>
        <p:txBody>
          <a:bodyPr/>
          <a:lstStyle/>
          <a:p>
            <a:pPr algn="ctr">
              <a:defRPr/>
            </a:pPr>
            <a:fld id="{B4A077BA-F127-F04E-A4C8-F4B20C74119B}" type="slidenum">
              <a:rPr lang="en-US" smtClean="0"/>
              <a:pPr algn="ctr">
                <a:defRPr/>
              </a:pPr>
              <a:t>39</a:t>
            </a:fld>
            <a:endParaRPr lang="en-US" kern="600" spc="170" dirty="0"/>
          </a:p>
        </p:txBody>
      </p:sp>
    </p:spTree>
    <p:extLst>
      <p:ext uri="{BB962C8B-B14F-4D97-AF65-F5344CB8AC3E}">
        <p14:creationId xmlns:p14="http://schemas.microsoft.com/office/powerpoint/2010/main" val="279140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F217B77-A52A-4D92-9AA7-F72F864C026E}"/>
              </a:ext>
            </a:extLst>
          </p:cNvPr>
          <p:cNvSpPr>
            <a:spLocks noGrp="1"/>
          </p:cNvSpPr>
          <p:nvPr>
            <p:ph sz="quarter" idx="17"/>
          </p:nvPr>
        </p:nvSpPr>
        <p:spPr>
          <a:xfrm>
            <a:off x="1060451" y="2166257"/>
            <a:ext cx="9596664" cy="3911074"/>
          </a:xfrm>
        </p:spPr>
        <p:txBody>
          <a:bodyPr/>
          <a:lstStyle/>
          <a:p>
            <a:pPr marL="0" indent="0">
              <a:buNone/>
            </a:pPr>
            <a:r>
              <a:rPr lang="en-US" dirty="0"/>
              <a:t>Core Value is a reference-based pricing plan that:</a:t>
            </a:r>
          </a:p>
          <a:p>
            <a:r>
              <a:rPr lang="en-US" dirty="0"/>
              <a:t>Determines benefits based on a multiple of the Medicare reimbursement rate or other derived equivalent.  </a:t>
            </a:r>
          </a:p>
          <a:p>
            <a:r>
              <a:rPr lang="en-US" dirty="0"/>
              <a:t>Works without traditional medical provider networks.</a:t>
            </a:r>
          </a:p>
          <a:p>
            <a:pPr lvl="1"/>
            <a:r>
              <a:rPr lang="en-US" i="1" dirty="0"/>
              <a:t>Exceptions: pharmacy and transplants</a:t>
            </a:r>
          </a:p>
          <a:p>
            <a:r>
              <a:rPr lang="en-US" dirty="0"/>
              <a:t>Pays consistently regardless of what the doctor or </a:t>
            </a:r>
            <a:br>
              <a:rPr lang="en-US" dirty="0"/>
            </a:br>
            <a:r>
              <a:rPr lang="en-US" dirty="0"/>
              <a:t>facility charges.</a:t>
            </a:r>
          </a:p>
        </p:txBody>
      </p:sp>
      <p:sp>
        <p:nvSpPr>
          <p:cNvPr id="5" name="Title 4">
            <a:extLst>
              <a:ext uri="{FF2B5EF4-FFF2-40B4-BE49-F238E27FC236}">
                <a16:creationId xmlns:a16="http://schemas.microsoft.com/office/drawing/2014/main" id="{EB78985F-0C69-4368-AA53-1CB4C30E05EE}"/>
              </a:ext>
            </a:extLst>
          </p:cNvPr>
          <p:cNvSpPr>
            <a:spLocks noGrp="1"/>
          </p:cNvSpPr>
          <p:nvPr>
            <p:ph type="title"/>
          </p:nvPr>
        </p:nvSpPr>
        <p:spPr/>
        <p:txBody>
          <a:bodyPr/>
          <a:lstStyle/>
          <a:p>
            <a:r>
              <a:rPr lang="en-US" dirty="0"/>
              <a:t>What Is Core Value?</a:t>
            </a:r>
          </a:p>
        </p:txBody>
      </p:sp>
      <p:sp>
        <p:nvSpPr>
          <p:cNvPr id="2" name="Slide Number Placeholder 1">
            <a:extLst>
              <a:ext uri="{FF2B5EF4-FFF2-40B4-BE49-F238E27FC236}">
                <a16:creationId xmlns:a16="http://schemas.microsoft.com/office/drawing/2014/main" id="{80698DCD-4E2A-4652-984A-8386AF695416}"/>
              </a:ext>
            </a:extLst>
          </p:cNvPr>
          <p:cNvSpPr>
            <a:spLocks noGrp="1"/>
          </p:cNvSpPr>
          <p:nvPr>
            <p:ph type="sldNum" sz="quarter" idx="16"/>
          </p:nvPr>
        </p:nvSpPr>
        <p:spPr/>
        <p:txBody>
          <a:bodyPr/>
          <a:lstStyle/>
          <a:p>
            <a:pPr algn="ctr"/>
            <a:fld id="{B4A077BA-F127-F04E-A4C8-F4B20C74119B}" type="slidenum">
              <a:rPr lang="en-US" smtClean="0"/>
              <a:pPr algn="ctr"/>
              <a:t>4</a:t>
            </a:fld>
            <a:endParaRPr lang="en-US" dirty="0"/>
          </a:p>
        </p:txBody>
      </p:sp>
      <p:sp>
        <p:nvSpPr>
          <p:cNvPr id="10" name="Text Placeholder 9">
            <a:extLst>
              <a:ext uri="{FF2B5EF4-FFF2-40B4-BE49-F238E27FC236}">
                <a16:creationId xmlns:a16="http://schemas.microsoft.com/office/drawing/2014/main" id="{637A088C-3F3F-4E57-BA12-7456973B5700}"/>
              </a:ext>
            </a:extLst>
          </p:cNvPr>
          <p:cNvSpPr>
            <a:spLocks noGrp="1"/>
          </p:cNvSpPr>
          <p:nvPr>
            <p:ph type="body" sz="quarter" idx="18"/>
          </p:nvPr>
        </p:nvSpPr>
        <p:spPr/>
        <p:txBody>
          <a:bodyPr/>
          <a:lstStyle/>
          <a:p>
            <a:r>
              <a:rPr lang="en-US" dirty="0"/>
              <a:t>What you want in a plan with the quality you expect</a:t>
            </a:r>
          </a:p>
        </p:txBody>
      </p:sp>
    </p:spTree>
    <p:extLst>
      <p:ext uri="{BB962C8B-B14F-4D97-AF65-F5344CB8AC3E}">
        <p14:creationId xmlns:p14="http://schemas.microsoft.com/office/powerpoint/2010/main" val="3755414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8BC069-535C-4A01-8E5D-A15DC21710F1}"/>
              </a:ext>
            </a:extLst>
          </p:cNvPr>
          <p:cNvSpPr>
            <a:spLocks noGrp="1"/>
          </p:cNvSpPr>
          <p:nvPr>
            <p:ph type="body" sz="quarter" idx="10"/>
          </p:nvPr>
        </p:nvSpPr>
        <p:spPr>
          <a:xfrm>
            <a:off x="2794000" y="2426303"/>
            <a:ext cx="8822316" cy="2005394"/>
          </a:xfrm>
        </p:spPr>
        <p:txBody>
          <a:bodyPr anchor="ctr"/>
          <a:lstStyle/>
          <a:p>
            <a:r>
              <a:rPr lang="en-US" sz="5400" dirty="0"/>
              <a:t>Core Value:</a:t>
            </a:r>
            <a:br>
              <a:rPr lang="en-US" sz="5400" dirty="0"/>
            </a:br>
            <a:r>
              <a:rPr lang="en-US" sz="5400" dirty="0"/>
              <a:t>The Flex Option</a:t>
            </a:r>
          </a:p>
        </p:txBody>
      </p:sp>
    </p:spTree>
    <p:extLst>
      <p:ext uri="{BB962C8B-B14F-4D97-AF65-F5344CB8AC3E}">
        <p14:creationId xmlns:p14="http://schemas.microsoft.com/office/powerpoint/2010/main" val="1536126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51BED5-FD2F-4CED-BED5-5853C78D48AF}"/>
              </a:ext>
            </a:extLst>
          </p:cNvPr>
          <p:cNvSpPr>
            <a:spLocks noGrp="1"/>
          </p:cNvSpPr>
          <p:nvPr>
            <p:ph sz="quarter" idx="17"/>
          </p:nvPr>
        </p:nvSpPr>
        <p:spPr>
          <a:xfrm>
            <a:off x="1060450" y="1589314"/>
            <a:ext cx="9433379" cy="4488017"/>
          </a:xfrm>
        </p:spPr>
        <p:txBody>
          <a:bodyPr/>
          <a:lstStyle/>
          <a:p>
            <a:pPr marL="0" indent="0">
              <a:buNone/>
            </a:pPr>
            <a:r>
              <a:rPr lang="en-US" dirty="0"/>
              <a:t>Core Value Flex option allows employers to choose a Core Value reference-based pricing plan with the option of switching to a PPO network mid-year — without a change in their monthly payment.</a:t>
            </a:r>
          </a:p>
        </p:txBody>
      </p:sp>
      <p:sp>
        <p:nvSpPr>
          <p:cNvPr id="3" name="Title 2">
            <a:extLst>
              <a:ext uri="{FF2B5EF4-FFF2-40B4-BE49-F238E27FC236}">
                <a16:creationId xmlns:a16="http://schemas.microsoft.com/office/drawing/2014/main" id="{C0FAE4BC-687B-41F0-ACC8-B60B675CC0B3}"/>
              </a:ext>
            </a:extLst>
          </p:cNvPr>
          <p:cNvSpPr>
            <a:spLocks noGrp="1"/>
          </p:cNvSpPr>
          <p:nvPr>
            <p:ph type="title"/>
          </p:nvPr>
        </p:nvSpPr>
        <p:spPr/>
        <p:txBody>
          <a:bodyPr/>
          <a:lstStyle/>
          <a:p>
            <a:r>
              <a:rPr lang="en-US" dirty="0"/>
              <a:t>Core Value Flex</a:t>
            </a:r>
          </a:p>
        </p:txBody>
      </p:sp>
      <p:sp>
        <p:nvSpPr>
          <p:cNvPr id="4" name="Slide Number Placeholder 3">
            <a:extLst>
              <a:ext uri="{FF2B5EF4-FFF2-40B4-BE49-F238E27FC236}">
                <a16:creationId xmlns:a16="http://schemas.microsoft.com/office/drawing/2014/main" id="{22666981-9DD3-4412-9AE1-36A81568B5D2}"/>
              </a:ext>
            </a:extLst>
          </p:cNvPr>
          <p:cNvSpPr>
            <a:spLocks noGrp="1"/>
          </p:cNvSpPr>
          <p:nvPr>
            <p:ph type="sldNum" sz="quarter" idx="16"/>
          </p:nvPr>
        </p:nvSpPr>
        <p:spPr/>
        <p:txBody>
          <a:bodyPr/>
          <a:lstStyle/>
          <a:p>
            <a:pPr algn="ctr">
              <a:defRPr/>
            </a:pPr>
            <a:fld id="{B4A077BA-F127-F04E-A4C8-F4B20C74119B}" type="slidenum">
              <a:rPr lang="en-US" smtClean="0"/>
              <a:pPr algn="ctr">
                <a:defRPr/>
              </a:pPr>
              <a:t>41</a:t>
            </a:fld>
            <a:endParaRPr lang="en-US" kern="600" spc="170" dirty="0"/>
          </a:p>
        </p:txBody>
      </p:sp>
      <p:sp>
        <p:nvSpPr>
          <p:cNvPr id="6" name="Content Placeholder 2">
            <a:extLst>
              <a:ext uri="{FF2B5EF4-FFF2-40B4-BE49-F238E27FC236}">
                <a16:creationId xmlns:a16="http://schemas.microsoft.com/office/drawing/2014/main" id="{5AE55C02-B048-482F-A4A6-FBED84B73C5B}"/>
              </a:ext>
            </a:extLst>
          </p:cNvPr>
          <p:cNvSpPr txBox="1">
            <a:spLocks/>
          </p:cNvSpPr>
          <p:nvPr/>
        </p:nvSpPr>
        <p:spPr>
          <a:xfrm>
            <a:off x="931263" y="6178371"/>
            <a:ext cx="5502194"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1" dirty="0">
                <a:solidFill>
                  <a:schemeClr val="accent1"/>
                </a:solidFill>
                <a:latin typeface="Allstate Sans W" panose="02000603000000020004" pitchFamily="2" charset="0"/>
                <a:ea typeface="Roboto Light" panose="02000000000000000000" pitchFamily="2" charset="0"/>
              </a:rPr>
              <a:t>Note: </a:t>
            </a:r>
            <a:r>
              <a:rPr lang="en-US" sz="1000" dirty="0">
                <a:solidFill>
                  <a:schemeClr val="accent1"/>
                </a:solidFill>
                <a:latin typeface="Allstate Sans W" panose="02000603000000020004" pitchFamily="2" charset="0"/>
                <a:ea typeface="Roboto Light" panose="02000000000000000000" pitchFamily="2" charset="0"/>
              </a:rPr>
              <a:t>Not available in WA and CA.</a:t>
            </a:r>
          </a:p>
        </p:txBody>
      </p:sp>
    </p:spTree>
    <p:extLst>
      <p:ext uri="{BB962C8B-B14F-4D97-AF65-F5344CB8AC3E}">
        <p14:creationId xmlns:p14="http://schemas.microsoft.com/office/powerpoint/2010/main" val="3991778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D4DD7-E203-46BF-A048-1D141B811C23}"/>
              </a:ext>
            </a:extLst>
          </p:cNvPr>
          <p:cNvSpPr>
            <a:spLocks noGrp="1"/>
          </p:cNvSpPr>
          <p:nvPr>
            <p:ph sz="quarter" idx="17"/>
          </p:nvPr>
        </p:nvSpPr>
        <p:spPr>
          <a:xfrm>
            <a:off x="1060450" y="1589314"/>
            <a:ext cx="9553121" cy="4488017"/>
          </a:xfrm>
        </p:spPr>
        <p:txBody>
          <a:bodyPr>
            <a:normAutofit/>
          </a:bodyPr>
          <a:lstStyle/>
          <a:p>
            <a:pPr marL="0" indent="0">
              <a:buNone/>
            </a:pPr>
            <a:r>
              <a:rPr lang="en-US" dirty="0"/>
              <a:t>If an employer elects to use the Flex option and change to a PPO network mid-year, they will work with their Account Manager and:</a:t>
            </a:r>
          </a:p>
          <a:p>
            <a:r>
              <a:rPr lang="en-US" dirty="0"/>
              <a:t>The plan change will not impact the monthly payment.</a:t>
            </a:r>
          </a:p>
          <a:p>
            <a:pPr marL="0" indent="0">
              <a:buNone/>
            </a:pPr>
            <a:endParaRPr lang="en-US" sz="900" dirty="0"/>
          </a:p>
          <a:p>
            <a:r>
              <a:rPr lang="en-US" dirty="0"/>
              <a:t>The new PPO network is selected from approved networks at time of plan change.</a:t>
            </a:r>
          </a:p>
          <a:p>
            <a:pPr lvl="1"/>
            <a:r>
              <a:rPr lang="en-US" dirty="0"/>
              <a:t>Standard network rules apply.</a:t>
            </a:r>
          </a:p>
          <a:p>
            <a:pPr lvl="1"/>
            <a:r>
              <a:rPr lang="en-US" dirty="0"/>
              <a:t>Aetna Signature Administrators® network is not available for the</a:t>
            </a:r>
            <a:br>
              <a:rPr lang="en-US" dirty="0"/>
            </a:br>
            <a:r>
              <a:rPr lang="en-US" dirty="0"/>
              <a:t>Flex option.</a:t>
            </a:r>
          </a:p>
        </p:txBody>
      </p:sp>
      <p:sp>
        <p:nvSpPr>
          <p:cNvPr id="3" name="Title 2">
            <a:extLst>
              <a:ext uri="{FF2B5EF4-FFF2-40B4-BE49-F238E27FC236}">
                <a16:creationId xmlns:a16="http://schemas.microsoft.com/office/drawing/2014/main" id="{D624EF79-7245-45D7-9479-049A71426D58}"/>
              </a:ext>
            </a:extLst>
          </p:cNvPr>
          <p:cNvSpPr>
            <a:spLocks noGrp="1"/>
          </p:cNvSpPr>
          <p:nvPr>
            <p:ph type="title"/>
          </p:nvPr>
        </p:nvSpPr>
        <p:spPr/>
        <p:txBody>
          <a:bodyPr/>
          <a:lstStyle/>
          <a:p>
            <a:r>
              <a:rPr lang="en-US" dirty="0"/>
              <a:t>Core Value Flex</a:t>
            </a:r>
          </a:p>
        </p:txBody>
      </p:sp>
      <p:sp>
        <p:nvSpPr>
          <p:cNvPr id="4" name="Slide Number Placeholder 3">
            <a:extLst>
              <a:ext uri="{FF2B5EF4-FFF2-40B4-BE49-F238E27FC236}">
                <a16:creationId xmlns:a16="http://schemas.microsoft.com/office/drawing/2014/main" id="{F221CC0A-2A02-4A8C-B226-0DBBB7D2043C}"/>
              </a:ext>
            </a:extLst>
          </p:cNvPr>
          <p:cNvSpPr>
            <a:spLocks noGrp="1"/>
          </p:cNvSpPr>
          <p:nvPr>
            <p:ph type="sldNum" sz="quarter" idx="16"/>
          </p:nvPr>
        </p:nvSpPr>
        <p:spPr/>
        <p:txBody>
          <a:bodyPr/>
          <a:lstStyle/>
          <a:p>
            <a:pPr algn="ctr">
              <a:defRPr/>
            </a:pPr>
            <a:fld id="{B4A077BA-F127-F04E-A4C8-F4B20C74119B}" type="slidenum">
              <a:rPr lang="en-US" smtClean="0"/>
              <a:pPr algn="ctr">
                <a:defRPr/>
              </a:pPr>
              <a:t>42</a:t>
            </a:fld>
            <a:endParaRPr lang="en-US" kern="600" spc="170" dirty="0"/>
          </a:p>
        </p:txBody>
      </p:sp>
    </p:spTree>
    <p:extLst>
      <p:ext uri="{BB962C8B-B14F-4D97-AF65-F5344CB8AC3E}">
        <p14:creationId xmlns:p14="http://schemas.microsoft.com/office/powerpoint/2010/main" val="3584331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DB6599-2E37-4347-A290-AB27306095BB}"/>
              </a:ext>
            </a:extLst>
          </p:cNvPr>
          <p:cNvSpPr>
            <a:spLocks noGrp="1"/>
          </p:cNvSpPr>
          <p:nvPr>
            <p:ph sz="quarter" idx="17"/>
          </p:nvPr>
        </p:nvSpPr>
        <p:spPr>
          <a:xfrm>
            <a:off x="1060451" y="1600200"/>
            <a:ext cx="9596664" cy="4477131"/>
          </a:xfrm>
        </p:spPr>
        <p:txBody>
          <a:bodyPr>
            <a:normAutofit fontScale="92500"/>
          </a:bodyPr>
          <a:lstStyle/>
          <a:p>
            <a:r>
              <a:rPr lang="en-US" dirty="0"/>
              <a:t>Election to Flex can be made in month 4 or 5 of the plan year.</a:t>
            </a:r>
          </a:p>
          <a:p>
            <a:pPr lvl="1"/>
            <a:r>
              <a:rPr lang="en-US" dirty="0"/>
              <a:t>Submissions cannot be accepted after month 5.</a:t>
            </a:r>
          </a:p>
          <a:p>
            <a:pPr lvl="1"/>
            <a:r>
              <a:rPr lang="en-US" dirty="0"/>
              <a:t>Members must be notified of change 60 days in advance.</a:t>
            </a:r>
          </a:p>
          <a:p>
            <a:pPr lvl="1"/>
            <a:r>
              <a:rPr lang="en-US" dirty="0"/>
              <a:t>The plan change will be effective the first day of month 7 or 8 depending </a:t>
            </a:r>
            <a:br>
              <a:rPr lang="en-US" dirty="0"/>
            </a:br>
            <a:r>
              <a:rPr lang="en-US" dirty="0"/>
              <a:t>on when the election was submitted.</a:t>
            </a:r>
          </a:p>
          <a:p>
            <a:pPr marL="0" indent="0">
              <a:buNone/>
            </a:pPr>
            <a:endParaRPr lang="en-US" sz="1000" dirty="0"/>
          </a:p>
          <a:p>
            <a:r>
              <a:rPr lang="en-US" dirty="0"/>
              <a:t>Core Value accumulators carry forward to the in-network </a:t>
            </a:r>
            <a:br>
              <a:rPr lang="en-US" dirty="0"/>
            </a:br>
            <a:r>
              <a:rPr lang="en-US" dirty="0"/>
              <a:t>out-of-pocket maximums.</a:t>
            </a:r>
          </a:p>
          <a:p>
            <a:pPr marL="0" indent="0">
              <a:buNone/>
            </a:pPr>
            <a:endParaRPr lang="en-US" sz="1000" dirty="0"/>
          </a:p>
          <a:p>
            <a:r>
              <a:rPr lang="en-US" dirty="0"/>
              <a:t>Plan members will receive new plan documents and ID cards.</a:t>
            </a:r>
          </a:p>
        </p:txBody>
      </p:sp>
      <p:sp>
        <p:nvSpPr>
          <p:cNvPr id="3" name="Title 2">
            <a:extLst>
              <a:ext uri="{FF2B5EF4-FFF2-40B4-BE49-F238E27FC236}">
                <a16:creationId xmlns:a16="http://schemas.microsoft.com/office/drawing/2014/main" id="{3056FECE-4EA5-463F-B098-8AFF5F7858E5}"/>
              </a:ext>
            </a:extLst>
          </p:cNvPr>
          <p:cNvSpPr>
            <a:spLocks noGrp="1"/>
          </p:cNvSpPr>
          <p:nvPr>
            <p:ph type="title"/>
          </p:nvPr>
        </p:nvSpPr>
        <p:spPr/>
        <p:txBody>
          <a:bodyPr/>
          <a:lstStyle/>
          <a:p>
            <a:r>
              <a:rPr lang="en-US" dirty="0"/>
              <a:t>Core Value Flex</a:t>
            </a:r>
          </a:p>
        </p:txBody>
      </p:sp>
      <p:sp>
        <p:nvSpPr>
          <p:cNvPr id="4" name="Slide Number Placeholder 3">
            <a:extLst>
              <a:ext uri="{FF2B5EF4-FFF2-40B4-BE49-F238E27FC236}">
                <a16:creationId xmlns:a16="http://schemas.microsoft.com/office/drawing/2014/main" id="{2800F1C2-DBF2-42A1-8CE8-390D9A04EE2F}"/>
              </a:ext>
            </a:extLst>
          </p:cNvPr>
          <p:cNvSpPr>
            <a:spLocks noGrp="1"/>
          </p:cNvSpPr>
          <p:nvPr>
            <p:ph type="sldNum" sz="quarter" idx="16"/>
          </p:nvPr>
        </p:nvSpPr>
        <p:spPr/>
        <p:txBody>
          <a:bodyPr/>
          <a:lstStyle/>
          <a:p>
            <a:pPr algn="ctr">
              <a:defRPr/>
            </a:pPr>
            <a:fld id="{B4A077BA-F127-F04E-A4C8-F4B20C74119B}" type="slidenum">
              <a:rPr lang="en-US" smtClean="0"/>
              <a:pPr algn="ctr">
                <a:defRPr/>
              </a:pPr>
              <a:t>43</a:t>
            </a:fld>
            <a:endParaRPr lang="en-US" kern="600" spc="170" dirty="0"/>
          </a:p>
        </p:txBody>
      </p:sp>
    </p:spTree>
    <p:extLst>
      <p:ext uri="{BB962C8B-B14F-4D97-AF65-F5344CB8AC3E}">
        <p14:creationId xmlns:p14="http://schemas.microsoft.com/office/powerpoint/2010/main" val="3493509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92B60-2100-405F-8B9D-D1D87BCB3C45}"/>
              </a:ext>
            </a:extLst>
          </p:cNvPr>
          <p:cNvSpPr>
            <a:spLocks noGrp="1"/>
          </p:cNvSpPr>
          <p:nvPr>
            <p:ph sz="quarter" idx="17"/>
          </p:nvPr>
        </p:nvSpPr>
        <p:spPr>
          <a:xfrm>
            <a:off x="1060451" y="1611086"/>
            <a:ext cx="9596664" cy="4466245"/>
          </a:xfrm>
        </p:spPr>
        <p:txBody>
          <a:bodyPr>
            <a:normAutofit fontScale="92500" lnSpcReduction="10000"/>
          </a:bodyPr>
          <a:lstStyle/>
          <a:p>
            <a:r>
              <a:rPr lang="en-US" dirty="0"/>
              <a:t>The plan run-out converts to 6 months, like PPO plans.</a:t>
            </a:r>
          </a:p>
          <a:p>
            <a:pPr marL="0" indent="0">
              <a:buNone/>
            </a:pPr>
            <a:endParaRPr lang="en-US" sz="900" dirty="0"/>
          </a:p>
          <a:p>
            <a:r>
              <a:rPr lang="en-US" dirty="0"/>
              <a:t>Claims incurred while the Core Value plan is in place are:</a:t>
            </a:r>
          </a:p>
          <a:p>
            <a:pPr lvl="1"/>
            <a:r>
              <a:rPr lang="en-US" dirty="0"/>
              <a:t>Processed as Core Value.</a:t>
            </a:r>
          </a:p>
          <a:p>
            <a:pPr lvl="1"/>
            <a:r>
              <a:rPr lang="en-US" dirty="0"/>
              <a:t>Eligible for MAP negotiations.</a:t>
            </a:r>
          </a:p>
          <a:p>
            <a:pPr marL="457200" lvl="1" indent="0">
              <a:buNone/>
            </a:pPr>
            <a:endParaRPr lang="en-US" sz="1000" dirty="0"/>
          </a:p>
          <a:p>
            <a:r>
              <a:rPr lang="en-US" dirty="0"/>
              <a:t>Claims incurred on or after the effective date of the plan change to PPO are:</a:t>
            </a:r>
          </a:p>
          <a:p>
            <a:pPr lvl="1"/>
            <a:r>
              <a:rPr lang="en-US" dirty="0"/>
              <a:t>Processed as PPO claims. </a:t>
            </a:r>
          </a:p>
          <a:p>
            <a:pPr lvl="1"/>
            <a:r>
              <a:rPr lang="en-US" dirty="0"/>
              <a:t>Are not eligible for MAP negotiations.</a:t>
            </a:r>
          </a:p>
        </p:txBody>
      </p:sp>
      <p:sp>
        <p:nvSpPr>
          <p:cNvPr id="3" name="Title 2">
            <a:extLst>
              <a:ext uri="{FF2B5EF4-FFF2-40B4-BE49-F238E27FC236}">
                <a16:creationId xmlns:a16="http://schemas.microsoft.com/office/drawing/2014/main" id="{AD60642D-5CDB-4A34-BE52-2CA27B617806}"/>
              </a:ext>
            </a:extLst>
          </p:cNvPr>
          <p:cNvSpPr>
            <a:spLocks noGrp="1"/>
          </p:cNvSpPr>
          <p:nvPr>
            <p:ph type="title"/>
          </p:nvPr>
        </p:nvSpPr>
        <p:spPr/>
        <p:txBody>
          <a:bodyPr/>
          <a:lstStyle/>
          <a:p>
            <a:r>
              <a:rPr lang="en-US" dirty="0"/>
              <a:t>Core Value Flex</a:t>
            </a:r>
          </a:p>
        </p:txBody>
      </p:sp>
      <p:sp>
        <p:nvSpPr>
          <p:cNvPr id="4" name="Slide Number Placeholder 3">
            <a:extLst>
              <a:ext uri="{FF2B5EF4-FFF2-40B4-BE49-F238E27FC236}">
                <a16:creationId xmlns:a16="http://schemas.microsoft.com/office/drawing/2014/main" id="{011B6539-FC7B-4BB0-8809-56328834A321}"/>
              </a:ext>
            </a:extLst>
          </p:cNvPr>
          <p:cNvSpPr>
            <a:spLocks noGrp="1"/>
          </p:cNvSpPr>
          <p:nvPr>
            <p:ph type="sldNum" sz="quarter" idx="16"/>
          </p:nvPr>
        </p:nvSpPr>
        <p:spPr/>
        <p:txBody>
          <a:bodyPr/>
          <a:lstStyle/>
          <a:p>
            <a:pPr algn="ctr">
              <a:defRPr/>
            </a:pPr>
            <a:fld id="{B4A077BA-F127-F04E-A4C8-F4B20C74119B}" type="slidenum">
              <a:rPr lang="en-US" smtClean="0"/>
              <a:pPr algn="ctr">
                <a:defRPr/>
              </a:pPr>
              <a:t>44</a:t>
            </a:fld>
            <a:endParaRPr lang="en-US" kern="600" spc="170" dirty="0"/>
          </a:p>
        </p:txBody>
      </p:sp>
    </p:spTree>
    <p:extLst>
      <p:ext uri="{BB962C8B-B14F-4D97-AF65-F5344CB8AC3E}">
        <p14:creationId xmlns:p14="http://schemas.microsoft.com/office/powerpoint/2010/main" val="1096560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5D0FB-D7F6-46B8-91A8-C835FD053E36}"/>
              </a:ext>
            </a:extLst>
          </p:cNvPr>
          <p:cNvSpPr>
            <a:spLocks noGrp="1"/>
          </p:cNvSpPr>
          <p:nvPr>
            <p:ph type="title"/>
          </p:nvPr>
        </p:nvSpPr>
        <p:spPr/>
        <p:txBody>
          <a:bodyPr/>
          <a:lstStyle/>
          <a:p>
            <a:r>
              <a:rPr lang="en-US" dirty="0"/>
              <a:t>Core Value Flex State Availability</a:t>
            </a:r>
          </a:p>
        </p:txBody>
      </p:sp>
      <p:sp>
        <p:nvSpPr>
          <p:cNvPr id="4" name="Slide Number Placeholder 3">
            <a:extLst>
              <a:ext uri="{FF2B5EF4-FFF2-40B4-BE49-F238E27FC236}">
                <a16:creationId xmlns:a16="http://schemas.microsoft.com/office/drawing/2014/main" id="{3334E94E-089D-42E5-9460-4D320F1D46F1}"/>
              </a:ext>
            </a:extLst>
          </p:cNvPr>
          <p:cNvSpPr>
            <a:spLocks noGrp="1"/>
          </p:cNvSpPr>
          <p:nvPr>
            <p:ph type="sldNum" sz="quarter" idx="16"/>
          </p:nvPr>
        </p:nvSpPr>
        <p:spPr/>
        <p:txBody>
          <a:bodyPr/>
          <a:lstStyle/>
          <a:p>
            <a:pPr algn="ctr">
              <a:defRPr/>
            </a:pPr>
            <a:fld id="{B4A077BA-F127-F04E-A4C8-F4B20C74119B}" type="slidenum">
              <a:rPr lang="en-US" smtClean="0"/>
              <a:pPr algn="ctr">
                <a:defRPr/>
              </a:pPr>
              <a:t>45</a:t>
            </a:fld>
            <a:endParaRPr lang="en-US" kern="600" spc="170" dirty="0"/>
          </a:p>
        </p:txBody>
      </p:sp>
      <p:pic>
        <p:nvPicPr>
          <p:cNvPr id="7" name="Content Placeholder 7" descr="Map&#10;&#10;Description automatically generated">
            <a:extLst>
              <a:ext uri="{FF2B5EF4-FFF2-40B4-BE49-F238E27FC236}">
                <a16:creationId xmlns:a16="http://schemas.microsoft.com/office/drawing/2014/main" id="{FD16A9AD-002C-144A-A16C-1064D7DE00F8}"/>
              </a:ext>
            </a:extLst>
          </p:cNvPr>
          <p:cNvPicPr>
            <a:picLocks noGrp="1" noChangeAspect="1"/>
          </p:cNvPicPr>
          <p:nvPr>
            <p:ph sz="quarter" idx="17"/>
          </p:nvPr>
        </p:nvPicPr>
        <p:blipFill>
          <a:blip r:embed="rId3"/>
          <a:stretch>
            <a:fillRect/>
          </a:stretch>
        </p:blipFill>
        <p:spPr>
          <a:xfrm>
            <a:off x="1764135" y="1528723"/>
            <a:ext cx="7543151" cy="4712130"/>
          </a:xfrm>
        </p:spPr>
      </p:pic>
    </p:spTree>
    <p:extLst>
      <p:ext uri="{BB962C8B-B14F-4D97-AF65-F5344CB8AC3E}">
        <p14:creationId xmlns:p14="http://schemas.microsoft.com/office/powerpoint/2010/main" val="1381703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4EFFBC-EE28-4A3B-95D7-2EE31BA92586}"/>
              </a:ext>
            </a:extLst>
          </p:cNvPr>
          <p:cNvSpPr>
            <a:spLocks noGrp="1"/>
          </p:cNvSpPr>
          <p:nvPr>
            <p:ph type="body" sz="quarter" idx="10"/>
          </p:nvPr>
        </p:nvSpPr>
        <p:spPr>
          <a:xfrm>
            <a:off x="2794000" y="2426303"/>
            <a:ext cx="8822316" cy="2005394"/>
          </a:xfrm>
        </p:spPr>
        <p:txBody>
          <a:bodyPr anchor="ctr"/>
          <a:lstStyle/>
          <a:p>
            <a:r>
              <a:rPr lang="en-US" sz="5400" dirty="0"/>
              <a:t>Core Value Access</a:t>
            </a:r>
          </a:p>
        </p:txBody>
      </p:sp>
    </p:spTree>
    <p:extLst>
      <p:ext uri="{BB962C8B-B14F-4D97-AF65-F5344CB8AC3E}">
        <p14:creationId xmlns:p14="http://schemas.microsoft.com/office/powerpoint/2010/main" val="1708967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CBBB60-B98E-414B-8630-1AA22F3A37E4}"/>
              </a:ext>
            </a:extLst>
          </p:cNvPr>
          <p:cNvSpPr>
            <a:spLocks noGrp="1"/>
          </p:cNvSpPr>
          <p:nvPr>
            <p:ph sz="quarter" idx="17"/>
          </p:nvPr>
        </p:nvSpPr>
        <p:spPr>
          <a:xfrm>
            <a:off x="1060450" y="1600200"/>
            <a:ext cx="10544175" cy="4477131"/>
          </a:xfrm>
        </p:spPr>
        <p:txBody>
          <a:bodyPr>
            <a:normAutofit lnSpcReduction="10000"/>
          </a:bodyPr>
          <a:lstStyle/>
          <a:p>
            <a:pPr marL="0" indent="0">
              <a:buNone/>
            </a:pPr>
            <a:r>
              <a:rPr lang="en-US" dirty="0"/>
              <a:t>Core Value Access is a win-win:</a:t>
            </a:r>
          </a:p>
          <a:p>
            <a:r>
              <a:rPr lang="en-US" dirty="0"/>
              <a:t>Employers experience the savings potential of a Core Value reference-based pricing plan.</a:t>
            </a:r>
          </a:p>
          <a:p>
            <a:pPr marL="0" indent="0">
              <a:buNone/>
            </a:pPr>
            <a:endParaRPr lang="en-US" sz="1200" dirty="0"/>
          </a:p>
          <a:p>
            <a:r>
              <a:rPr lang="en-US" dirty="0"/>
              <a:t>Employees get access to a network for physicians</a:t>
            </a:r>
            <a:r>
              <a:rPr lang="en-US" baseline="30000" dirty="0"/>
              <a:t>1</a:t>
            </a:r>
          </a:p>
          <a:p>
            <a:pPr lvl="1"/>
            <a:r>
              <a:rPr lang="en-US" dirty="0"/>
              <a:t>PHCS Practitioners and Ancillary network or Prime Health Physician Only Network.</a:t>
            </a:r>
          </a:p>
          <a:p>
            <a:pPr marL="0" indent="0">
              <a:buNone/>
            </a:pPr>
            <a:endParaRPr lang="en-US" sz="1200" dirty="0"/>
          </a:p>
          <a:p>
            <a:r>
              <a:rPr lang="en-US" dirty="0"/>
              <a:t>When members use a network physician they won’t be balance billed and are ensured that the provider will accept the plan.</a:t>
            </a:r>
          </a:p>
        </p:txBody>
      </p:sp>
      <p:sp>
        <p:nvSpPr>
          <p:cNvPr id="3" name="Title 2">
            <a:extLst>
              <a:ext uri="{FF2B5EF4-FFF2-40B4-BE49-F238E27FC236}">
                <a16:creationId xmlns:a16="http://schemas.microsoft.com/office/drawing/2014/main" id="{C53320C5-4A23-463D-99AB-1E8DEA882F3A}"/>
              </a:ext>
            </a:extLst>
          </p:cNvPr>
          <p:cNvSpPr>
            <a:spLocks noGrp="1"/>
          </p:cNvSpPr>
          <p:nvPr>
            <p:ph type="title"/>
          </p:nvPr>
        </p:nvSpPr>
        <p:spPr/>
        <p:txBody>
          <a:bodyPr/>
          <a:lstStyle/>
          <a:p>
            <a:r>
              <a:rPr lang="en-US" dirty="0"/>
              <a:t>Core Value Access</a:t>
            </a:r>
          </a:p>
        </p:txBody>
      </p:sp>
      <p:sp>
        <p:nvSpPr>
          <p:cNvPr id="4" name="Slide Number Placeholder 3">
            <a:extLst>
              <a:ext uri="{FF2B5EF4-FFF2-40B4-BE49-F238E27FC236}">
                <a16:creationId xmlns:a16="http://schemas.microsoft.com/office/drawing/2014/main" id="{731D90BA-FFC9-4C78-AA02-E5857F2649DE}"/>
              </a:ext>
            </a:extLst>
          </p:cNvPr>
          <p:cNvSpPr>
            <a:spLocks noGrp="1"/>
          </p:cNvSpPr>
          <p:nvPr>
            <p:ph type="sldNum" sz="quarter" idx="16"/>
          </p:nvPr>
        </p:nvSpPr>
        <p:spPr/>
        <p:txBody>
          <a:bodyPr/>
          <a:lstStyle/>
          <a:p>
            <a:pPr algn="ctr">
              <a:defRPr/>
            </a:pPr>
            <a:fld id="{B4A077BA-F127-F04E-A4C8-F4B20C74119B}" type="slidenum">
              <a:rPr lang="en-US" smtClean="0"/>
              <a:pPr algn="ctr">
                <a:defRPr/>
              </a:pPr>
              <a:t>47</a:t>
            </a:fld>
            <a:endParaRPr lang="en-US" kern="600" spc="170" dirty="0"/>
          </a:p>
        </p:txBody>
      </p:sp>
      <p:sp>
        <p:nvSpPr>
          <p:cNvPr id="5" name="Content Placeholder 2">
            <a:extLst>
              <a:ext uri="{FF2B5EF4-FFF2-40B4-BE49-F238E27FC236}">
                <a16:creationId xmlns:a16="http://schemas.microsoft.com/office/drawing/2014/main" id="{3F1B80A8-8954-4B61-8583-B3D6453052B5}"/>
              </a:ext>
            </a:extLst>
          </p:cNvPr>
          <p:cNvSpPr txBox="1">
            <a:spLocks/>
          </p:cNvSpPr>
          <p:nvPr/>
        </p:nvSpPr>
        <p:spPr>
          <a:xfrm>
            <a:off x="931263" y="6178371"/>
            <a:ext cx="5502194"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aseline="30000" dirty="0">
                <a:solidFill>
                  <a:schemeClr val="accent1"/>
                </a:solidFill>
                <a:latin typeface="Allstate Sans W" panose="02000603000000020004" pitchFamily="2" charset="0"/>
                <a:ea typeface="Roboto Light" panose="02000000000000000000" pitchFamily="2" charset="0"/>
              </a:rPr>
              <a:t>1</a:t>
            </a:r>
            <a:r>
              <a:rPr lang="en-US" sz="1000" dirty="0">
                <a:solidFill>
                  <a:schemeClr val="accent1"/>
                </a:solidFill>
                <a:latin typeface="Allstate Sans W" panose="02000603000000020004" pitchFamily="2" charset="0"/>
                <a:ea typeface="Roboto Light" panose="02000000000000000000" pitchFamily="2" charset="0"/>
              </a:rPr>
              <a:t>Network availability varies by state.</a:t>
            </a:r>
          </a:p>
        </p:txBody>
      </p:sp>
    </p:spTree>
    <p:extLst>
      <p:ext uri="{BB962C8B-B14F-4D97-AF65-F5344CB8AC3E}">
        <p14:creationId xmlns:p14="http://schemas.microsoft.com/office/powerpoint/2010/main" val="1799551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E7BEB0-146B-4850-8B25-80BC57251FE9}"/>
              </a:ext>
            </a:extLst>
          </p:cNvPr>
          <p:cNvSpPr>
            <a:spLocks noGrp="1"/>
          </p:cNvSpPr>
          <p:nvPr>
            <p:ph sz="quarter" idx="17"/>
          </p:nvPr>
        </p:nvSpPr>
        <p:spPr>
          <a:xfrm>
            <a:off x="1060451" y="1589314"/>
            <a:ext cx="8693150" cy="4488017"/>
          </a:xfrm>
        </p:spPr>
        <p:txBody>
          <a:bodyPr/>
          <a:lstStyle/>
          <a:p>
            <a:pPr marL="0" indent="0">
              <a:buNone/>
            </a:pPr>
            <a:r>
              <a:rPr lang="en-US" dirty="0"/>
              <a:t>Out-of-network professional claims get processed under the standard Core Value plan benefit design with:</a:t>
            </a:r>
          </a:p>
          <a:p>
            <a:pPr marL="0" indent="0">
              <a:buNone/>
            </a:pPr>
            <a:endParaRPr lang="en-US" sz="1200" dirty="0"/>
          </a:p>
          <a:p>
            <a:r>
              <a:rPr lang="en-US" dirty="0"/>
              <a:t>One benefit tier – no penalties for going out-of-network.</a:t>
            </a:r>
          </a:p>
          <a:p>
            <a:pPr marL="0" indent="0">
              <a:buNone/>
            </a:pPr>
            <a:endParaRPr lang="en-US" sz="1200" dirty="0"/>
          </a:p>
          <a:p>
            <a:r>
              <a:rPr lang="en-US" dirty="0"/>
              <a:t>Access to the Member Advocacy Program (MAP).</a:t>
            </a:r>
          </a:p>
          <a:p>
            <a:endParaRPr lang="en-US" dirty="0"/>
          </a:p>
        </p:txBody>
      </p:sp>
      <p:sp>
        <p:nvSpPr>
          <p:cNvPr id="3" name="Title 2">
            <a:extLst>
              <a:ext uri="{FF2B5EF4-FFF2-40B4-BE49-F238E27FC236}">
                <a16:creationId xmlns:a16="http://schemas.microsoft.com/office/drawing/2014/main" id="{32E4364A-90E6-42D3-8FCF-A5E1D4F3A8E7}"/>
              </a:ext>
            </a:extLst>
          </p:cNvPr>
          <p:cNvSpPr>
            <a:spLocks noGrp="1"/>
          </p:cNvSpPr>
          <p:nvPr>
            <p:ph type="title"/>
          </p:nvPr>
        </p:nvSpPr>
        <p:spPr/>
        <p:txBody>
          <a:bodyPr/>
          <a:lstStyle/>
          <a:p>
            <a:r>
              <a:rPr lang="en-US" dirty="0"/>
              <a:t>Core Value Access</a:t>
            </a:r>
          </a:p>
        </p:txBody>
      </p:sp>
      <p:sp>
        <p:nvSpPr>
          <p:cNvPr id="4" name="Slide Number Placeholder 3">
            <a:extLst>
              <a:ext uri="{FF2B5EF4-FFF2-40B4-BE49-F238E27FC236}">
                <a16:creationId xmlns:a16="http://schemas.microsoft.com/office/drawing/2014/main" id="{48DF73B3-F6A6-4190-86CB-AD9F6C0E4393}"/>
              </a:ext>
            </a:extLst>
          </p:cNvPr>
          <p:cNvSpPr>
            <a:spLocks noGrp="1"/>
          </p:cNvSpPr>
          <p:nvPr>
            <p:ph type="sldNum" sz="quarter" idx="16"/>
          </p:nvPr>
        </p:nvSpPr>
        <p:spPr/>
        <p:txBody>
          <a:bodyPr/>
          <a:lstStyle/>
          <a:p>
            <a:pPr algn="ctr">
              <a:defRPr/>
            </a:pPr>
            <a:fld id="{B4A077BA-F127-F04E-A4C8-F4B20C74119B}" type="slidenum">
              <a:rPr lang="en-US" smtClean="0"/>
              <a:pPr algn="ctr">
                <a:defRPr/>
              </a:pPr>
              <a:t>48</a:t>
            </a:fld>
            <a:endParaRPr lang="en-US" kern="600" spc="170" dirty="0"/>
          </a:p>
        </p:txBody>
      </p:sp>
    </p:spTree>
    <p:extLst>
      <p:ext uri="{BB962C8B-B14F-4D97-AF65-F5344CB8AC3E}">
        <p14:creationId xmlns:p14="http://schemas.microsoft.com/office/powerpoint/2010/main" val="4101162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E7BEB0-146B-4850-8B25-80BC57251FE9}"/>
              </a:ext>
            </a:extLst>
          </p:cNvPr>
          <p:cNvSpPr>
            <a:spLocks noGrp="1"/>
          </p:cNvSpPr>
          <p:nvPr>
            <p:ph sz="quarter" idx="17"/>
          </p:nvPr>
        </p:nvSpPr>
        <p:spPr>
          <a:xfrm>
            <a:off x="1060451" y="1589314"/>
            <a:ext cx="6940549" cy="4746172"/>
          </a:xfrm>
        </p:spPr>
        <p:txBody>
          <a:bodyPr>
            <a:normAutofit fontScale="92500" lnSpcReduction="10000"/>
          </a:bodyPr>
          <a:lstStyle/>
          <a:p>
            <a:r>
              <a:rPr lang="en-US" dirty="0"/>
              <a:t>With the PHCS Practitioner &amp; Ancillary network, members get:</a:t>
            </a:r>
          </a:p>
          <a:p>
            <a:pPr lvl="1"/>
            <a:r>
              <a:rPr lang="en-US" dirty="0"/>
              <a:t>Choice – Broad access to more than 814,000 practitioners.</a:t>
            </a:r>
          </a:p>
          <a:p>
            <a:pPr lvl="1"/>
            <a:r>
              <a:rPr lang="en-US" dirty="0"/>
              <a:t>Savings – Negotiated discounts result in significant cost savings when visiting PHCS physicians.</a:t>
            </a:r>
          </a:p>
          <a:p>
            <a:pPr lvl="1"/>
            <a:r>
              <a:rPr lang="en-US" dirty="0"/>
              <a:t>Quality – Rigorous provider criteria and credentialing helps assure employees that they are choosing their physician from a high-quality network.</a:t>
            </a:r>
          </a:p>
          <a:p>
            <a:pPr marL="457200" lvl="1" indent="0">
              <a:buNone/>
            </a:pPr>
            <a:endParaRPr lang="en-US" sz="1000" dirty="0"/>
          </a:p>
          <a:p>
            <a:pPr marL="0" indent="0">
              <a:buNone/>
            </a:pPr>
            <a:r>
              <a:rPr lang="en-US" dirty="0"/>
              <a:t>Clients access the PHCS Practitioner &amp; Ancillary Only Network through Multiplan. </a:t>
            </a:r>
          </a:p>
        </p:txBody>
      </p:sp>
      <p:sp>
        <p:nvSpPr>
          <p:cNvPr id="3" name="Title 2">
            <a:extLst>
              <a:ext uri="{FF2B5EF4-FFF2-40B4-BE49-F238E27FC236}">
                <a16:creationId xmlns:a16="http://schemas.microsoft.com/office/drawing/2014/main" id="{32E4364A-90E6-42D3-8FCF-A5E1D4F3A8E7}"/>
              </a:ext>
            </a:extLst>
          </p:cNvPr>
          <p:cNvSpPr>
            <a:spLocks noGrp="1"/>
          </p:cNvSpPr>
          <p:nvPr>
            <p:ph type="title"/>
          </p:nvPr>
        </p:nvSpPr>
        <p:spPr/>
        <p:txBody>
          <a:bodyPr/>
          <a:lstStyle/>
          <a:p>
            <a:r>
              <a:rPr lang="en-US" dirty="0"/>
              <a:t>PHCS Practitioner &amp; Ancillary Network</a:t>
            </a:r>
          </a:p>
        </p:txBody>
      </p:sp>
      <p:sp>
        <p:nvSpPr>
          <p:cNvPr id="4" name="Slide Number Placeholder 3">
            <a:extLst>
              <a:ext uri="{FF2B5EF4-FFF2-40B4-BE49-F238E27FC236}">
                <a16:creationId xmlns:a16="http://schemas.microsoft.com/office/drawing/2014/main" id="{48DF73B3-F6A6-4190-86CB-AD9F6C0E4393}"/>
              </a:ext>
            </a:extLst>
          </p:cNvPr>
          <p:cNvSpPr>
            <a:spLocks noGrp="1"/>
          </p:cNvSpPr>
          <p:nvPr>
            <p:ph type="sldNum" sz="quarter" idx="16"/>
          </p:nvPr>
        </p:nvSpPr>
        <p:spPr/>
        <p:txBody>
          <a:bodyPr/>
          <a:lstStyle/>
          <a:p>
            <a:pPr algn="ctr">
              <a:defRPr/>
            </a:pPr>
            <a:fld id="{B4A077BA-F127-F04E-A4C8-F4B20C74119B}" type="slidenum">
              <a:rPr lang="en-US" smtClean="0"/>
              <a:pPr algn="ctr">
                <a:defRPr/>
              </a:pPr>
              <a:t>49</a:t>
            </a:fld>
            <a:endParaRPr lang="en-US" kern="600" spc="170" dirty="0"/>
          </a:p>
        </p:txBody>
      </p:sp>
      <p:pic>
        <p:nvPicPr>
          <p:cNvPr id="5" name="Picture 4">
            <a:extLst>
              <a:ext uri="{FF2B5EF4-FFF2-40B4-BE49-F238E27FC236}">
                <a16:creationId xmlns:a16="http://schemas.microsoft.com/office/drawing/2014/main" id="{4758CE77-049A-4AC7-BA93-EFCB5A63C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5528" y="3163348"/>
            <a:ext cx="3148643" cy="1598103"/>
          </a:xfrm>
          <a:prstGeom prst="rect">
            <a:avLst/>
          </a:prstGeom>
        </p:spPr>
      </p:pic>
    </p:spTree>
    <p:extLst>
      <p:ext uri="{BB962C8B-B14F-4D97-AF65-F5344CB8AC3E}">
        <p14:creationId xmlns:p14="http://schemas.microsoft.com/office/powerpoint/2010/main" val="138937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93CAAD-ADDD-450A-BAB1-FBE761BC09BA}"/>
              </a:ext>
            </a:extLst>
          </p:cNvPr>
          <p:cNvSpPr>
            <a:spLocks noGrp="1"/>
          </p:cNvSpPr>
          <p:nvPr>
            <p:ph sz="quarter" idx="17"/>
          </p:nvPr>
        </p:nvSpPr>
        <p:spPr>
          <a:xfrm>
            <a:off x="1060451" y="1606378"/>
            <a:ext cx="9618436" cy="4470953"/>
          </a:xfrm>
        </p:spPr>
        <p:txBody>
          <a:bodyPr>
            <a:normAutofit lnSpcReduction="10000"/>
          </a:bodyPr>
          <a:lstStyle/>
          <a:p>
            <a:r>
              <a:rPr lang="en-US" dirty="0"/>
              <a:t>Competitive pricing</a:t>
            </a:r>
          </a:p>
          <a:p>
            <a:r>
              <a:rPr lang="en-US" dirty="0"/>
              <a:t>Same versatile plan designs as our standard self-funded plans</a:t>
            </a:r>
          </a:p>
          <a:p>
            <a:r>
              <a:rPr lang="en-US" dirty="0"/>
              <a:t>Flexible plan options available</a:t>
            </a:r>
          </a:p>
          <a:p>
            <a:pPr lvl="1"/>
            <a:r>
              <a:rPr lang="en-US" dirty="0"/>
              <a:t>Core Value</a:t>
            </a:r>
          </a:p>
          <a:p>
            <a:pPr lvl="1"/>
            <a:r>
              <a:rPr lang="en-US" dirty="0"/>
              <a:t>Core Value Flex</a:t>
            </a:r>
          </a:p>
          <a:p>
            <a:pPr lvl="1"/>
            <a:r>
              <a:rPr lang="en-US" dirty="0"/>
              <a:t>Core Value Access </a:t>
            </a:r>
          </a:p>
          <a:p>
            <a:r>
              <a:rPr lang="en-US" dirty="0"/>
              <a:t>Member Advocacy Program (MAP) – A concierge service to assist in plan-related questions and negotiate balance bills with health care providers</a:t>
            </a:r>
          </a:p>
        </p:txBody>
      </p:sp>
      <p:sp>
        <p:nvSpPr>
          <p:cNvPr id="3" name="Title 2">
            <a:extLst>
              <a:ext uri="{FF2B5EF4-FFF2-40B4-BE49-F238E27FC236}">
                <a16:creationId xmlns:a16="http://schemas.microsoft.com/office/drawing/2014/main" id="{5635AEE6-2896-424E-B037-F1F8AA8AC113}"/>
              </a:ext>
            </a:extLst>
          </p:cNvPr>
          <p:cNvSpPr>
            <a:spLocks noGrp="1"/>
          </p:cNvSpPr>
          <p:nvPr>
            <p:ph type="title"/>
          </p:nvPr>
        </p:nvSpPr>
        <p:spPr/>
        <p:txBody>
          <a:bodyPr/>
          <a:lstStyle/>
          <a:p>
            <a:r>
              <a:rPr lang="en-US" dirty="0"/>
              <a:t>Why Core Value?</a:t>
            </a:r>
          </a:p>
        </p:txBody>
      </p:sp>
      <p:sp>
        <p:nvSpPr>
          <p:cNvPr id="4" name="Slide Number Placeholder 3">
            <a:extLst>
              <a:ext uri="{FF2B5EF4-FFF2-40B4-BE49-F238E27FC236}">
                <a16:creationId xmlns:a16="http://schemas.microsoft.com/office/drawing/2014/main" id="{00484EB6-E681-43EB-A658-FDEF6B8D9869}"/>
              </a:ext>
            </a:extLst>
          </p:cNvPr>
          <p:cNvSpPr>
            <a:spLocks noGrp="1"/>
          </p:cNvSpPr>
          <p:nvPr>
            <p:ph type="sldNum" sz="quarter" idx="16"/>
          </p:nvPr>
        </p:nvSpPr>
        <p:spPr/>
        <p:txBody>
          <a:bodyPr/>
          <a:lstStyle/>
          <a:p>
            <a:pPr algn="ctr">
              <a:defRPr/>
            </a:pPr>
            <a:fld id="{B4A077BA-F127-F04E-A4C8-F4B20C74119B}" type="slidenum">
              <a:rPr lang="en-US" smtClean="0"/>
              <a:pPr algn="ctr">
                <a:defRPr/>
              </a:pPr>
              <a:t>5</a:t>
            </a:fld>
            <a:endParaRPr lang="en-US" kern="600" spc="170" dirty="0"/>
          </a:p>
        </p:txBody>
      </p:sp>
      <p:sp>
        <p:nvSpPr>
          <p:cNvPr id="5" name="Content Placeholder 2">
            <a:extLst>
              <a:ext uri="{FF2B5EF4-FFF2-40B4-BE49-F238E27FC236}">
                <a16:creationId xmlns:a16="http://schemas.microsoft.com/office/drawing/2014/main" id="{577EB3A3-1974-40D5-9F9D-FA1141B4E9C2}"/>
              </a:ext>
            </a:extLst>
          </p:cNvPr>
          <p:cNvSpPr txBox="1">
            <a:spLocks/>
          </p:cNvSpPr>
          <p:nvPr/>
        </p:nvSpPr>
        <p:spPr>
          <a:xfrm>
            <a:off x="931263" y="6178371"/>
            <a:ext cx="5970280" cy="510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dirty="0">
                <a:solidFill>
                  <a:schemeClr val="accent1"/>
                </a:solidFill>
                <a:latin typeface="Allstate Sans W" panose="02000603000000020004" pitchFamily="2" charset="0"/>
                <a:ea typeface="Roboto Light" panose="02000000000000000000" pitchFamily="2" charset="0"/>
              </a:rPr>
              <a:t>Availability varies by state. See next slide for more details.</a:t>
            </a:r>
          </a:p>
        </p:txBody>
      </p:sp>
    </p:spTree>
    <p:extLst>
      <p:ext uri="{BB962C8B-B14F-4D97-AF65-F5344CB8AC3E}">
        <p14:creationId xmlns:p14="http://schemas.microsoft.com/office/powerpoint/2010/main" val="1136661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E7BEB0-146B-4850-8B25-80BC57251FE9}"/>
              </a:ext>
            </a:extLst>
          </p:cNvPr>
          <p:cNvSpPr>
            <a:spLocks noGrp="1"/>
          </p:cNvSpPr>
          <p:nvPr>
            <p:ph sz="quarter" idx="17"/>
          </p:nvPr>
        </p:nvSpPr>
        <p:spPr>
          <a:xfrm>
            <a:off x="1060452" y="1589314"/>
            <a:ext cx="5754005" cy="4795886"/>
          </a:xfrm>
        </p:spPr>
        <p:txBody>
          <a:bodyPr>
            <a:normAutofit fontScale="92500" lnSpcReduction="20000"/>
          </a:bodyPr>
          <a:lstStyle/>
          <a:p>
            <a:r>
              <a:rPr lang="en-US" dirty="0"/>
              <a:t>With the Prime Health Physician Only Network, members get:</a:t>
            </a:r>
          </a:p>
          <a:p>
            <a:pPr lvl="1"/>
            <a:r>
              <a:rPr lang="en-US" dirty="0"/>
              <a:t>Choice – Prime Health’s flagship broad-based Preferred Provider Organization (PPO) network is comprised of over 700,000 medical providers across the U.S.</a:t>
            </a:r>
          </a:p>
          <a:p>
            <a:pPr lvl="1"/>
            <a:r>
              <a:rPr lang="en-US" dirty="0"/>
              <a:t>Savings – Competitive rates and goals to control medical expenses for you and your members.</a:t>
            </a:r>
          </a:p>
          <a:p>
            <a:pPr lvl="1"/>
            <a:r>
              <a:rPr lang="en-US" dirty="0"/>
              <a:t>Quality – Focus on developing provider networks that meet the specific needs of individuals.</a:t>
            </a:r>
          </a:p>
          <a:p>
            <a:pPr marL="457200" lvl="1" indent="0">
              <a:buNone/>
            </a:pPr>
            <a:endParaRPr lang="en-US" sz="700" dirty="0"/>
          </a:p>
          <a:p>
            <a:pPr marL="0" indent="0">
              <a:buNone/>
            </a:pPr>
            <a:r>
              <a:rPr lang="en-US" dirty="0"/>
              <a:t>Clients access the Prime Health Physician Only Network through First Health. </a:t>
            </a:r>
          </a:p>
        </p:txBody>
      </p:sp>
      <p:sp>
        <p:nvSpPr>
          <p:cNvPr id="3" name="Title 2">
            <a:extLst>
              <a:ext uri="{FF2B5EF4-FFF2-40B4-BE49-F238E27FC236}">
                <a16:creationId xmlns:a16="http://schemas.microsoft.com/office/drawing/2014/main" id="{32E4364A-90E6-42D3-8FCF-A5E1D4F3A8E7}"/>
              </a:ext>
            </a:extLst>
          </p:cNvPr>
          <p:cNvSpPr>
            <a:spLocks noGrp="1"/>
          </p:cNvSpPr>
          <p:nvPr>
            <p:ph type="title"/>
          </p:nvPr>
        </p:nvSpPr>
        <p:spPr/>
        <p:txBody>
          <a:bodyPr/>
          <a:lstStyle/>
          <a:p>
            <a:r>
              <a:rPr lang="en-US" dirty="0"/>
              <a:t>Prime Health Network</a:t>
            </a:r>
          </a:p>
        </p:txBody>
      </p:sp>
      <p:sp>
        <p:nvSpPr>
          <p:cNvPr id="4" name="Slide Number Placeholder 3">
            <a:extLst>
              <a:ext uri="{FF2B5EF4-FFF2-40B4-BE49-F238E27FC236}">
                <a16:creationId xmlns:a16="http://schemas.microsoft.com/office/drawing/2014/main" id="{48DF73B3-F6A6-4190-86CB-AD9F6C0E4393}"/>
              </a:ext>
            </a:extLst>
          </p:cNvPr>
          <p:cNvSpPr>
            <a:spLocks noGrp="1"/>
          </p:cNvSpPr>
          <p:nvPr>
            <p:ph type="sldNum" sz="quarter" idx="16"/>
          </p:nvPr>
        </p:nvSpPr>
        <p:spPr/>
        <p:txBody>
          <a:bodyPr/>
          <a:lstStyle/>
          <a:p>
            <a:pPr algn="ctr">
              <a:defRPr/>
            </a:pPr>
            <a:fld id="{B4A077BA-F127-F04E-A4C8-F4B20C74119B}" type="slidenum">
              <a:rPr lang="en-US" smtClean="0"/>
              <a:pPr algn="ctr">
                <a:defRPr/>
              </a:pPr>
              <a:t>50</a:t>
            </a:fld>
            <a:endParaRPr lang="en-US" kern="600" spc="170" dirty="0"/>
          </a:p>
        </p:txBody>
      </p:sp>
      <p:pic>
        <p:nvPicPr>
          <p:cNvPr id="1026" name="Picture 2" descr="The IMG Provider Network Search Tool">
            <a:extLst>
              <a:ext uri="{FF2B5EF4-FFF2-40B4-BE49-F238E27FC236}">
                <a16:creationId xmlns:a16="http://schemas.microsoft.com/office/drawing/2014/main" id="{8A61926F-3970-49E0-8012-6B3FAA53E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258" y="3247308"/>
            <a:ext cx="4136573" cy="117202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F2249EA9-341A-47B0-BD99-67A607403CAB}"/>
              </a:ext>
            </a:extLst>
          </p:cNvPr>
          <p:cNvSpPr txBox="1">
            <a:spLocks/>
          </p:cNvSpPr>
          <p:nvPr/>
        </p:nvSpPr>
        <p:spPr>
          <a:xfrm>
            <a:off x="931263" y="6385200"/>
            <a:ext cx="5502194" cy="312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000" b="1" dirty="0">
                <a:solidFill>
                  <a:schemeClr val="accent1"/>
                </a:solidFill>
                <a:latin typeface="Allstate Sans W" panose="02000603000000020004" pitchFamily="2" charset="0"/>
                <a:ea typeface="Roboto Light" panose="02000000000000000000" pitchFamily="2" charset="0"/>
              </a:rPr>
              <a:t>Note: </a:t>
            </a:r>
            <a:r>
              <a:rPr lang="en-US" sz="1000" dirty="0">
                <a:solidFill>
                  <a:schemeClr val="accent1"/>
                </a:solidFill>
                <a:latin typeface="Allstate Sans W" panose="02000603000000020004" pitchFamily="2" charset="0"/>
                <a:ea typeface="Roboto Light" panose="02000000000000000000" pitchFamily="2" charset="0"/>
              </a:rPr>
              <a:t>Prime Health Network is only available in IN, WY, and Dallas, TX.</a:t>
            </a:r>
          </a:p>
        </p:txBody>
      </p:sp>
    </p:spTree>
    <p:extLst>
      <p:ext uri="{BB962C8B-B14F-4D97-AF65-F5344CB8AC3E}">
        <p14:creationId xmlns:p14="http://schemas.microsoft.com/office/powerpoint/2010/main" val="459594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25C4090-3FBA-43EB-B731-F1A3AAAA0538}"/>
              </a:ext>
            </a:extLst>
          </p:cNvPr>
          <p:cNvPicPr>
            <a:picLocks noGrp="1" noChangeAspect="1"/>
          </p:cNvPicPr>
          <p:nvPr>
            <p:ph sz="quarter" idx="17"/>
          </p:nvPr>
        </p:nvPicPr>
        <p:blipFill>
          <a:blip r:embed="rId3"/>
          <a:srcRect/>
          <a:stretch/>
        </p:blipFill>
        <p:spPr>
          <a:xfrm>
            <a:off x="1828800" y="1250279"/>
            <a:ext cx="9315409" cy="5019056"/>
          </a:xfrm>
        </p:spPr>
      </p:pic>
      <p:sp>
        <p:nvSpPr>
          <p:cNvPr id="3" name="Title 2">
            <a:extLst>
              <a:ext uri="{FF2B5EF4-FFF2-40B4-BE49-F238E27FC236}">
                <a16:creationId xmlns:a16="http://schemas.microsoft.com/office/drawing/2014/main" id="{C18EABB7-F1BB-48AB-96C1-6C1289FB4B9C}"/>
              </a:ext>
            </a:extLst>
          </p:cNvPr>
          <p:cNvSpPr>
            <a:spLocks noGrp="1"/>
          </p:cNvSpPr>
          <p:nvPr>
            <p:ph type="title"/>
          </p:nvPr>
        </p:nvSpPr>
        <p:spPr/>
        <p:txBody>
          <a:bodyPr/>
          <a:lstStyle/>
          <a:p>
            <a:r>
              <a:rPr lang="en-US" dirty="0"/>
              <a:t>Core Value Access State Availability</a:t>
            </a:r>
          </a:p>
        </p:txBody>
      </p:sp>
      <p:sp>
        <p:nvSpPr>
          <p:cNvPr id="4" name="Slide Number Placeholder 3">
            <a:extLst>
              <a:ext uri="{FF2B5EF4-FFF2-40B4-BE49-F238E27FC236}">
                <a16:creationId xmlns:a16="http://schemas.microsoft.com/office/drawing/2014/main" id="{BEA714A5-D05C-402F-BEDD-CECD9498613E}"/>
              </a:ext>
            </a:extLst>
          </p:cNvPr>
          <p:cNvSpPr>
            <a:spLocks noGrp="1"/>
          </p:cNvSpPr>
          <p:nvPr>
            <p:ph type="sldNum" sz="quarter" idx="16"/>
          </p:nvPr>
        </p:nvSpPr>
        <p:spPr/>
        <p:txBody>
          <a:bodyPr/>
          <a:lstStyle/>
          <a:p>
            <a:pPr algn="ctr">
              <a:defRPr/>
            </a:pPr>
            <a:fld id="{B4A077BA-F127-F04E-A4C8-F4B20C74119B}" type="slidenum">
              <a:rPr lang="en-US" smtClean="0"/>
              <a:pPr algn="ctr">
                <a:defRPr/>
              </a:pPr>
              <a:t>51</a:t>
            </a:fld>
            <a:endParaRPr lang="en-US" kern="600" spc="170" dirty="0"/>
          </a:p>
        </p:txBody>
      </p:sp>
      <p:grpSp>
        <p:nvGrpSpPr>
          <p:cNvPr id="8" name="Group 7">
            <a:extLst>
              <a:ext uri="{FF2B5EF4-FFF2-40B4-BE49-F238E27FC236}">
                <a16:creationId xmlns:a16="http://schemas.microsoft.com/office/drawing/2014/main" id="{40F65C88-A4DB-4C8B-82B3-85A2A426D428}"/>
              </a:ext>
            </a:extLst>
          </p:cNvPr>
          <p:cNvGrpSpPr/>
          <p:nvPr/>
        </p:nvGrpSpPr>
        <p:grpSpPr>
          <a:xfrm>
            <a:off x="4777217" y="4408236"/>
            <a:ext cx="264340" cy="346712"/>
            <a:chOff x="-744531" y="1330727"/>
            <a:chExt cx="560388" cy="735013"/>
          </a:xfrm>
        </p:grpSpPr>
        <p:sp>
          <p:nvSpPr>
            <p:cNvPr id="9" name="Freeform 5">
              <a:extLst>
                <a:ext uri="{FF2B5EF4-FFF2-40B4-BE49-F238E27FC236}">
                  <a16:creationId xmlns:a16="http://schemas.microsoft.com/office/drawing/2014/main" id="{0C3F662B-38F1-4428-8591-8B664757F884}"/>
                </a:ext>
              </a:extLst>
            </p:cNvPr>
            <p:cNvSpPr>
              <a:spLocks/>
            </p:cNvSpPr>
            <p:nvPr/>
          </p:nvSpPr>
          <p:spPr bwMode="auto">
            <a:xfrm>
              <a:off x="-744531" y="1811740"/>
              <a:ext cx="560388" cy="254000"/>
            </a:xfrm>
            <a:custGeom>
              <a:avLst/>
              <a:gdLst>
                <a:gd name="T0" fmla="*/ 1524 w 3049"/>
                <a:gd name="T1" fmla="*/ 1386 h 1386"/>
                <a:gd name="T2" fmla="*/ 1524 w 3049"/>
                <a:gd name="T3" fmla="*/ 1386 h 1386"/>
                <a:gd name="T4" fmla="*/ 0 w 3049"/>
                <a:gd name="T5" fmla="*/ 664 h 1386"/>
                <a:gd name="T6" fmla="*/ 901 w 3049"/>
                <a:gd name="T7" fmla="*/ 2 h 1386"/>
                <a:gd name="T8" fmla="*/ 1024 w 3049"/>
                <a:gd name="T9" fmla="*/ 184 h 1386"/>
                <a:gd name="T10" fmla="*/ 199 w 3049"/>
                <a:gd name="T11" fmla="*/ 664 h 1386"/>
                <a:gd name="T12" fmla="*/ 1524 w 3049"/>
                <a:gd name="T13" fmla="*/ 1186 h 1386"/>
                <a:gd name="T14" fmla="*/ 2849 w 3049"/>
                <a:gd name="T15" fmla="*/ 664 h 1386"/>
                <a:gd name="T16" fmla="*/ 2022 w 3049"/>
                <a:gd name="T17" fmla="*/ 183 h 1386"/>
                <a:gd name="T18" fmla="*/ 2139 w 3049"/>
                <a:gd name="T19" fmla="*/ 0 h 1386"/>
                <a:gd name="T20" fmla="*/ 3049 w 3049"/>
                <a:gd name="T21" fmla="*/ 664 h 1386"/>
                <a:gd name="T22" fmla="*/ 1524 w 3049"/>
                <a:gd name="T23" fmla="*/ 138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9" h="1386">
                  <a:moveTo>
                    <a:pt x="1524" y="1386"/>
                  </a:moveTo>
                  <a:lnTo>
                    <a:pt x="1524" y="1386"/>
                  </a:lnTo>
                  <a:cubicBezTo>
                    <a:pt x="655" y="1386"/>
                    <a:pt x="0" y="1076"/>
                    <a:pt x="0" y="664"/>
                  </a:cubicBezTo>
                  <a:cubicBezTo>
                    <a:pt x="0" y="360"/>
                    <a:pt x="360" y="111"/>
                    <a:pt x="901" y="2"/>
                  </a:cubicBezTo>
                  <a:cubicBezTo>
                    <a:pt x="941" y="63"/>
                    <a:pt x="983" y="124"/>
                    <a:pt x="1024" y="184"/>
                  </a:cubicBezTo>
                  <a:cubicBezTo>
                    <a:pt x="521" y="269"/>
                    <a:pt x="199" y="475"/>
                    <a:pt x="199" y="664"/>
                  </a:cubicBezTo>
                  <a:cubicBezTo>
                    <a:pt x="199" y="911"/>
                    <a:pt x="743" y="1186"/>
                    <a:pt x="1524" y="1186"/>
                  </a:cubicBezTo>
                  <a:cubicBezTo>
                    <a:pt x="2305" y="1186"/>
                    <a:pt x="2849" y="911"/>
                    <a:pt x="2849" y="664"/>
                  </a:cubicBezTo>
                  <a:cubicBezTo>
                    <a:pt x="2849" y="474"/>
                    <a:pt x="2526" y="268"/>
                    <a:pt x="2022" y="183"/>
                  </a:cubicBezTo>
                  <a:cubicBezTo>
                    <a:pt x="2060" y="125"/>
                    <a:pt x="2099" y="64"/>
                    <a:pt x="2139" y="0"/>
                  </a:cubicBezTo>
                  <a:cubicBezTo>
                    <a:pt x="2684" y="108"/>
                    <a:pt x="3049" y="358"/>
                    <a:pt x="3049" y="664"/>
                  </a:cubicBezTo>
                  <a:cubicBezTo>
                    <a:pt x="3049" y="1076"/>
                    <a:pt x="2393" y="1386"/>
                    <a:pt x="1524" y="1386"/>
                  </a:cubicBezTo>
                  <a:close/>
                </a:path>
              </a:pathLst>
            </a:custGeom>
            <a:solidFill>
              <a:srgbClr val="45BCE5"/>
            </a:solidFill>
            <a:ln w="0">
              <a:solidFill>
                <a:srgbClr val="45BC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51CD1630-DC05-4F22-8673-C656ABBA5F03}"/>
                </a:ext>
              </a:extLst>
            </p:cNvPr>
            <p:cNvSpPr>
              <a:spLocks noEditPoints="1"/>
            </p:cNvSpPr>
            <p:nvPr/>
          </p:nvSpPr>
          <p:spPr bwMode="auto">
            <a:xfrm>
              <a:off x="-676269" y="1330727"/>
              <a:ext cx="423863" cy="612774"/>
            </a:xfrm>
            <a:custGeom>
              <a:avLst/>
              <a:gdLst>
                <a:gd name="T0" fmla="*/ 1151 w 2302"/>
                <a:gd name="T1" fmla="*/ 3328 h 3328"/>
                <a:gd name="T2" fmla="*/ 1151 w 2302"/>
                <a:gd name="T3" fmla="*/ 3328 h 3328"/>
                <a:gd name="T4" fmla="*/ 1151 w 2302"/>
                <a:gd name="T5" fmla="*/ 3327 h 3328"/>
                <a:gd name="T6" fmla="*/ 0 w 2302"/>
                <a:gd name="T7" fmla="*/ 1149 h 3328"/>
                <a:gd name="T8" fmla="*/ 1151 w 2302"/>
                <a:gd name="T9" fmla="*/ 0 h 3328"/>
                <a:gd name="T10" fmla="*/ 2302 w 2302"/>
                <a:gd name="T11" fmla="*/ 1149 h 3328"/>
                <a:gd name="T12" fmla="*/ 1151 w 2302"/>
                <a:gd name="T13" fmla="*/ 3328 h 3328"/>
                <a:gd name="T14" fmla="*/ 1151 w 2302"/>
                <a:gd name="T15" fmla="*/ 589 h 3328"/>
                <a:gd name="T16" fmla="*/ 1151 w 2302"/>
                <a:gd name="T17" fmla="*/ 589 h 3328"/>
                <a:gd name="T18" fmla="*/ 599 w 2302"/>
                <a:gd name="T19" fmla="*/ 1141 h 3328"/>
                <a:gd name="T20" fmla="*/ 1151 w 2302"/>
                <a:gd name="T21" fmla="*/ 1694 h 3328"/>
                <a:gd name="T22" fmla="*/ 1704 w 2302"/>
                <a:gd name="T23" fmla="*/ 1141 h 3328"/>
                <a:gd name="T24" fmla="*/ 1151 w 2302"/>
                <a:gd name="T25" fmla="*/ 589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2" h="3328">
                  <a:moveTo>
                    <a:pt x="1151" y="3328"/>
                  </a:moveTo>
                  <a:lnTo>
                    <a:pt x="1151" y="3328"/>
                  </a:lnTo>
                  <a:cubicBezTo>
                    <a:pt x="1151" y="3328"/>
                    <a:pt x="1151" y="3328"/>
                    <a:pt x="1151" y="3327"/>
                  </a:cubicBezTo>
                  <a:cubicBezTo>
                    <a:pt x="710" y="2707"/>
                    <a:pt x="0" y="1785"/>
                    <a:pt x="0" y="1149"/>
                  </a:cubicBezTo>
                  <a:cubicBezTo>
                    <a:pt x="0" y="514"/>
                    <a:pt x="516" y="0"/>
                    <a:pt x="1151" y="0"/>
                  </a:cubicBezTo>
                  <a:cubicBezTo>
                    <a:pt x="1787" y="0"/>
                    <a:pt x="2302" y="514"/>
                    <a:pt x="2302" y="1149"/>
                  </a:cubicBezTo>
                  <a:cubicBezTo>
                    <a:pt x="2302" y="1783"/>
                    <a:pt x="1164" y="3328"/>
                    <a:pt x="1151" y="3328"/>
                  </a:cubicBezTo>
                  <a:close/>
                  <a:moveTo>
                    <a:pt x="1151" y="589"/>
                  </a:moveTo>
                  <a:lnTo>
                    <a:pt x="1151" y="589"/>
                  </a:lnTo>
                  <a:cubicBezTo>
                    <a:pt x="846" y="589"/>
                    <a:pt x="599" y="836"/>
                    <a:pt x="599" y="1141"/>
                  </a:cubicBezTo>
                  <a:cubicBezTo>
                    <a:pt x="599" y="1446"/>
                    <a:pt x="846" y="1694"/>
                    <a:pt x="1151" y="1694"/>
                  </a:cubicBezTo>
                  <a:cubicBezTo>
                    <a:pt x="1456" y="1694"/>
                    <a:pt x="1704" y="1446"/>
                    <a:pt x="1704" y="1141"/>
                  </a:cubicBezTo>
                  <a:cubicBezTo>
                    <a:pt x="1704" y="836"/>
                    <a:pt x="1456" y="589"/>
                    <a:pt x="1151" y="589"/>
                  </a:cubicBezTo>
                  <a:close/>
                </a:path>
              </a:pathLst>
            </a:custGeom>
            <a:solidFill>
              <a:srgbClr val="45BCE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3BD14E6E-B4B5-4308-A4D7-C1D0BECF9347}"/>
              </a:ext>
            </a:extLst>
          </p:cNvPr>
          <p:cNvSpPr txBox="1"/>
          <p:nvPr/>
        </p:nvSpPr>
        <p:spPr>
          <a:xfrm>
            <a:off x="1828800" y="6462399"/>
            <a:ext cx="4833785" cy="230832"/>
          </a:xfrm>
          <a:prstGeom prst="rect">
            <a:avLst/>
          </a:prstGeom>
          <a:noFill/>
        </p:spPr>
        <p:txBody>
          <a:bodyPr wrap="square" rtlCol="0">
            <a:spAutoFit/>
          </a:bodyPr>
          <a:lstStyle/>
          <a:p>
            <a:r>
              <a:rPr lang="en-US" sz="900" dirty="0">
                <a:solidFill>
                  <a:schemeClr val="accent1"/>
                </a:solidFill>
                <a:latin typeface="Allstate Sans W" panose="02000603000000020004" pitchFamily="2" charset="0"/>
              </a:rPr>
              <a:t>Core Value Access is only available in certain ZIP codes within Southern CA.</a:t>
            </a:r>
          </a:p>
        </p:txBody>
      </p:sp>
    </p:spTree>
    <p:extLst>
      <p:ext uri="{BB962C8B-B14F-4D97-AF65-F5344CB8AC3E}">
        <p14:creationId xmlns:p14="http://schemas.microsoft.com/office/powerpoint/2010/main" val="2436743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0BFE-BB7C-437C-8740-F9DE9FA693C3}"/>
              </a:ext>
            </a:extLst>
          </p:cNvPr>
          <p:cNvSpPr>
            <a:spLocks noGrp="1"/>
          </p:cNvSpPr>
          <p:nvPr>
            <p:ph type="body" sz="quarter" idx="10"/>
          </p:nvPr>
        </p:nvSpPr>
        <p:spPr>
          <a:xfrm>
            <a:off x="2794000" y="2426303"/>
            <a:ext cx="8822316" cy="2005394"/>
          </a:xfrm>
        </p:spPr>
        <p:txBody>
          <a:bodyPr anchor="ctr"/>
          <a:lstStyle/>
          <a:p>
            <a:r>
              <a:rPr lang="en-US" sz="5400" dirty="0"/>
              <a:t>Core Value Plans:</a:t>
            </a:r>
            <a:br>
              <a:rPr lang="en-US" sz="5400" dirty="0"/>
            </a:br>
            <a:r>
              <a:rPr lang="en-US" sz="5400" dirty="0"/>
              <a:t>How To Use Them</a:t>
            </a:r>
          </a:p>
        </p:txBody>
      </p:sp>
    </p:spTree>
    <p:extLst>
      <p:ext uri="{BB962C8B-B14F-4D97-AF65-F5344CB8AC3E}">
        <p14:creationId xmlns:p14="http://schemas.microsoft.com/office/powerpoint/2010/main" val="2826286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1AF8F10-27AB-405E-A750-53F537EB05C8}"/>
              </a:ext>
            </a:extLst>
          </p:cNvPr>
          <p:cNvSpPr>
            <a:spLocks noGrp="1"/>
          </p:cNvSpPr>
          <p:nvPr>
            <p:ph sz="quarter" idx="17"/>
          </p:nvPr>
        </p:nvSpPr>
        <p:spPr>
          <a:xfrm>
            <a:off x="1060450" y="1589314"/>
            <a:ext cx="10544175" cy="4488017"/>
          </a:xfrm>
        </p:spPr>
        <p:txBody>
          <a:bodyPr/>
          <a:lstStyle/>
          <a:p>
            <a:r>
              <a:rPr lang="en-US" dirty="0"/>
              <a:t>Members can obtain services with the Core Value plans the same way they do any other plan.</a:t>
            </a:r>
          </a:p>
          <a:p>
            <a:pPr marL="0" indent="0">
              <a:buNone/>
            </a:pPr>
            <a:endParaRPr lang="en-US" sz="1200" dirty="0"/>
          </a:p>
          <a:p>
            <a:r>
              <a:rPr lang="en-US" dirty="0"/>
              <a:t>Members should present ID card at the time of service just like any other plan.</a:t>
            </a:r>
          </a:p>
          <a:p>
            <a:pPr lvl="1"/>
            <a:r>
              <a:rPr lang="en-US" dirty="0"/>
              <a:t>No additional verification is needed.</a:t>
            </a:r>
          </a:p>
          <a:p>
            <a:pPr marL="0" indent="0">
              <a:buNone/>
            </a:pPr>
            <a:endParaRPr lang="en-US" sz="1200" dirty="0"/>
          </a:p>
          <a:p>
            <a:r>
              <a:rPr lang="en-US" dirty="0"/>
              <a:t>If a provider has questions about how the program works, they should contact the MAP team directly.</a:t>
            </a:r>
          </a:p>
        </p:txBody>
      </p:sp>
      <p:sp>
        <p:nvSpPr>
          <p:cNvPr id="8" name="Title 7">
            <a:extLst>
              <a:ext uri="{FF2B5EF4-FFF2-40B4-BE49-F238E27FC236}">
                <a16:creationId xmlns:a16="http://schemas.microsoft.com/office/drawing/2014/main" id="{74735E6E-7D60-4129-B56A-423A71552CC3}"/>
              </a:ext>
            </a:extLst>
          </p:cNvPr>
          <p:cNvSpPr>
            <a:spLocks noGrp="1"/>
          </p:cNvSpPr>
          <p:nvPr>
            <p:ph type="title"/>
          </p:nvPr>
        </p:nvSpPr>
        <p:spPr/>
        <p:txBody>
          <a:bodyPr/>
          <a:lstStyle/>
          <a:p>
            <a:r>
              <a:rPr lang="en-US" dirty="0"/>
              <a:t>How to Use Core Value</a:t>
            </a:r>
          </a:p>
        </p:txBody>
      </p:sp>
      <p:sp>
        <p:nvSpPr>
          <p:cNvPr id="4" name="Slide Number Placeholder 3">
            <a:extLst>
              <a:ext uri="{FF2B5EF4-FFF2-40B4-BE49-F238E27FC236}">
                <a16:creationId xmlns:a16="http://schemas.microsoft.com/office/drawing/2014/main" id="{731D90BA-FFC9-4C78-AA02-E5857F2649DE}"/>
              </a:ext>
            </a:extLst>
          </p:cNvPr>
          <p:cNvSpPr>
            <a:spLocks noGrp="1"/>
          </p:cNvSpPr>
          <p:nvPr>
            <p:ph type="sldNum" sz="quarter" idx="16"/>
          </p:nvPr>
        </p:nvSpPr>
        <p:spPr/>
        <p:txBody>
          <a:bodyPr/>
          <a:lstStyle/>
          <a:p>
            <a:fld id="{B4A077BA-F127-F04E-A4C8-F4B20C74119B}" type="slidenum">
              <a:rPr lang="en-US" smtClean="0"/>
              <a:pPr/>
              <a:t>53</a:t>
            </a:fld>
            <a:endParaRPr lang="en-US" dirty="0"/>
          </a:p>
        </p:txBody>
      </p:sp>
    </p:spTree>
    <p:extLst>
      <p:ext uri="{BB962C8B-B14F-4D97-AF65-F5344CB8AC3E}">
        <p14:creationId xmlns:p14="http://schemas.microsoft.com/office/powerpoint/2010/main" val="550543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5033C3-DF42-41F8-9E3C-C568FF299520}"/>
              </a:ext>
            </a:extLst>
          </p:cNvPr>
          <p:cNvSpPr>
            <a:spLocks noGrp="1"/>
          </p:cNvSpPr>
          <p:nvPr>
            <p:ph type="sldNum" sz="quarter" idx="17"/>
          </p:nvPr>
        </p:nvSpPr>
        <p:spPr/>
        <p:txBody>
          <a:bodyPr/>
          <a:lstStyle/>
          <a:p>
            <a:pPr algn="ctr">
              <a:defRPr/>
            </a:pPr>
            <a:fld id="{B4A077BA-F127-F04E-A4C8-F4B20C74119B}" type="slidenum">
              <a:rPr lang="en-US" smtClean="0"/>
              <a:pPr algn="ctr">
                <a:defRPr/>
              </a:pPr>
              <a:t>54</a:t>
            </a:fld>
            <a:endParaRPr lang="en-US" kern="600" spc="170" dirty="0"/>
          </a:p>
        </p:txBody>
      </p:sp>
      <p:pic>
        <p:nvPicPr>
          <p:cNvPr id="7" name="Content Placeholder 6">
            <a:extLst>
              <a:ext uri="{FF2B5EF4-FFF2-40B4-BE49-F238E27FC236}">
                <a16:creationId xmlns:a16="http://schemas.microsoft.com/office/drawing/2014/main" id="{B8DCC717-CC97-403B-B2DB-FBB9E78124C7}"/>
              </a:ext>
            </a:extLst>
          </p:cNvPr>
          <p:cNvPicPr>
            <a:picLocks noGrp="1" noChangeAspect="1"/>
          </p:cNvPicPr>
          <p:nvPr>
            <p:ph sz="quarter" idx="18"/>
          </p:nvPr>
        </p:nvPicPr>
        <p:blipFill rotWithShape="1">
          <a:blip r:embed="rId3"/>
          <a:srcRect l="1539"/>
          <a:stretch/>
        </p:blipFill>
        <p:spPr>
          <a:xfrm>
            <a:off x="1143000" y="2244181"/>
            <a:ext cx="5280932" cy="3256084"/>
          </a:xfrm>
          <a:prstGeom prst="rect">
            <a:avLst/>
          </a:prstGeom>
          <a:ln>
            <a:solidFill>
              <a:srgbClr val="C4C5C7"/>
            </a:solidFill>
          </a:ln>
        </p:spPr>
      </p:pic>
      <p:pic>
        <p:nvPicPr>
          <p:cNvPr id="8" name="Content Placeholder 7">
            <a:extLst>
              <a:ext uri="{FF2B5EF4-FFF2-40B4-BE49-F238E27FC236}">
                <a16:creationId xmlns:a16="http://schemas.microsoft.com/office/drawing/2014/main" id="{6B0ABCE6-2047-4A4E-9D07-D66ED914CADB}"/>
              </a:ext>
            </a:extLst>
          </p:cNvPr>
          <p:cNvPicPr>
            <a:picLocks noGrp="1" noChangeAspect="1"/>
          </p:cNvPicPr>
          <p:nvPr>
            <p:ph sz="quarter" idx="19"/>
          </p:nvPr>
        </p:nvPicPr>
        <p:blipFill rotWithShape="1">
          <a:blip r:embed="rId4"/>
          <a:srcRect l="3027"/>
          <a:stretch/>
        </p:blipFill>
        <p:spPr>
          <a:xfrm>
            <a:off x="6727371" y="2244181"/>
            <a:ext cx="5015367" cy="3256084"/>
          </a:xfrm>
          <a:prstGeom prst="rect">
            <a:avLst/>
          </a:prstGeom>
          <a:ln>
            <a:solidFill>
              <a:srgbClr val="C4C5C7"/>
            </a:solidFill>
          </a:ln>
        </p:spPr>
      </p:pic>
      <p:sp>
        <p:nvSpPr>
          <p:cNvPr id="5" name="Title 4">
            <a:extLst>
              <a:ext uri="{FF2B5EF4-FFF2-40B4-BE49-F238E27FC236}">
                <a16:creationId xmlns:a16="http://schemas.microsoft.com/office/drawing/2014/main" id="{7A7CD3DD-016A-4663-B543-054A749DFD5F}"/>
              </a:ext>
            </a:extLst>
          </p:cNvPr>
          <p:cNvSpPr>
            <a:spLocks noGrp="1"/>
          </p:cNvSpPr>
          <p:nvPr>
            <p:ph type="title"/>
          </p:nvPr>
        </p:nvSpPr>
        <p:spPr>
          <a:xfrm>
            <a:off x="1060704" y="13944"/>
            <a:ext cx="10543467" cy="1325563"/>
          </a:xfrm>
        </p:spPr>
        <p:txBody>
          <a:bodyPr/>
          <a:lstStyle/>
          <a:p>
            <a:r>
              <a:rPr lang="en-US" dirty="0"/>
              <a:t>Member ID Card</a:t>
            </a:r>
          </a:p>
        </p:txBody>
      </p:sp>
      <p:sp>
        <p:nvSpPr>
          <p:cNvPr id="6" name="Text Placeholder 5">
            <a:extLst>
              <a:ext uri="{FF2B5EF4-FFF2-40B4-BE49-F238E27FC236}">
                <a16:creationId xmlns:a16="http://schemas.microsoft.com/office/drawing/2014/main" id="{BF00BF4E-B38B-4855-8B02-E2F9070B3EF7}"/>
              </a:ext>
            </a:extLst>
          </p:cNvPr>
          <p:cNvSpPr>
            <a:spLocks noGrp="1"/>
          </p:cNvSpPr>
          <p:nvPr>
            <p:ph type="body" sz="quarter" idx="20"/>
          </p:nvPr>
        </p:nvSpPr>
        <p:spPr/>
        <p:txBody>
          <a:bodyPr/>
          <a:lstStyle/>
          <a:p>
            <a:r>
              <a:rPr lang="en-US" dirty="0"/>
              <a:t>Example</a:t>
            </a:r>
          </a:p>
        </p:txBody>
      </p:sp>
      <p:sp>
        <p:nvSpPr>
          <p:cNvPr id="3" name="Rectangle 2">
            <a:extLst>
              <a:ext uri="{FF2B5EF4-FFF2-40B4-BE49-F238E27FC236}">
                <a16:creationId xmlns:a16="http://schemas.microsoft.com/office/drawing/2014/main" id="{655EFAC2-A589-1048-8F2F-4D44B7776798}"/>
              </a:ext>
            </a:extLst>
          </p:cNvPr>
          <p:cNvSpPr/>
          <p:nvPr/>
        </p:nvSpPr>
        <p:spPr>
          <a:xfrm>
            <a:off x="1191491" y="2549236"/>
            <a:ext cx="2452254" cy="1801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9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54BB-FC23-4431-A75D-C2791C54E9F9}"/>
              </a:ext>
            </a:extLst>
          </p:cNvPr>
          <p:cNvSpPr>
            <a:spLocks noGrp="1"/>
          </p:cNvSpPr>
          <p:nvPr>
            <p:ph sz="quarter" idx="17"/>
          </p:nvPr>
        </p:nvSpPr>
        <p:spPr>
          <a:xfrm>
            <a:off x="1060450" y="2109727"/>
            <a:ext cx="7042003" cy="4281108"/>
          </a:xfrm>
          <a:ln w="28575">
            <a:noFill/>
          </a:ln>
        </p:spPr>
        <p:txBody>
          <a:bodyPr/>
          <a:lstStyle/>
          <a:p>
            <a:pPr marL="0" indent="0">
              <a:buNone/>
            </a:pPr>
            <a:r>
              <a:rPr lang="en-US" dirty="0"/>
              <a:t>A nationwide specialty medical practice delivering </a:t>
            </a:r>
            <a:r>
              <a:rPr lang="en-US" b="1" dirty="0"/>
              <a:t>virtual-first</a:t>
            </a:r>
            <a:r>
              <a:rPr lang="en-US" dirty="0"/>
              <a:t> muscle and joint pain solutions to help members get back to their lives faster. With </a:t>
            </a:r>
            <a:r>
              <a:rPr lang="en-US" dirty="0" err="1"/>
              <a:t>Vori</a:t>
            </a:r>
            <a:r>
              <a:rPr lang="en-US" dirty="0"/>
              <a:t> Health, members get treatment from a specialty physician, physical therapist, and health coach who work together to manage all aspects of care. This holistic model </a:t>
            </a:r>
            <a:r>
              <a:rPr lang="en-US" b="1" dirty="0"/>
              <a:t>reduces unnecessary surgeries, lowers spend, and improves outcomes. </a:t>
            </a:r>
          </a:p>
          <a:p>
            <a:pPr marL="0" indent="0">
              <a:buNone/>
            </a:pPr>
            <a:endParaRPr lang="en-US" sz="1200" dirty="0"/>
          </a:p>
        </p:txBody>
      </p:sp>
      <p:sp>
        <p:nvSpPr>
          <p:cNvPr id="3" name="Title 2">
            <a:extLst>
              <a:ext uri="{FF2B5EF4-FFF2-40B4-BE49-F238E27FC236}">
                <a16:creationId xmlns:a16="http://schemas.microsoft.com/office/drawing/2014/main" id="{DF0DB8D9-35A2-4F2B-8874-166E2DDB0E7D}"/>
              </a:ext>
            </a:extLst>
          </p:cNvPr>
          <p:cNvSpPr>
            <a:spLocks noGrp="1"/>
          </p:cNvSpPr>
          <p:nvPr>
            <p:ph type="title"/>
          </p:nvPr>
        </p:nvSpPr>
        <p:spPr/>
        <p:txBody>
          <a:bodyPr/>
          <a:lstStyle/>
          <a:p>
            <a:r>
              <a:rPr lang="en-US" dirty="0" err="1"/>
              <a:t>Vori</a:t>
            </a:r>
            <a:r>
              <a:rPr lang="en-US" dirty="0"/>
              <a:t> Health</a:t>
            </a:r>
          </a:p>
        </p:txBody>
      </p:sp>
      <p:sp>
        <p:nvSpPr>
          <p:cNvPr id="4" name="Slide Number Placeholder 3">
            <a:extLst>
              <a:ext uri="{FF2B5EF4-FFF2-40B4-BE49-F238E27FC236}">
                <a16:creationId xmlns:a16="http://schemas.microsoft.com/office/drawing/2014/main" id="{A6F54A6D-F118-4559-A666-D2BAD580AE25}"/>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A077BA-F127-F04E-A4C8-F4B20C74119B}" type="slidenum">
              <a:rPr kumimoji="0" lang="en-US" sz="900" b="1" i="0" u="none" strike="noStrike" kern="600" cap="none" spc="170" normalizeH="0" baseline="0" noProof="0" smtClean="0">
                <a:ln>
                  <a:noFill/>
                </a:ln>
                <a:solidFill>
                  <a:srgbClr val="FFFFFF"/>
                </a:solidFill>
                <a:effectLst/>
                <a:uLnTx/>
                <a:uFillTx/>
                <a:latin typeface="Allstate Sans W" panose="02000603000000020004"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600" cap="none" spc="170" normalizeH="0" baseline="0" noProof="0" dirty="0">
              <a:ln>
                <a:noFill/>
              </a:ln>
              <a:solidFill>
                <a:srgbClr val="FFFFFF"/>
              </a:solidFill>
              <a:effectLst/>
              <a:uLnTx/>
              <a:uFillTx/>
              <a:latin typeface="Allstate Sans W" panose="02000603000000020004" pitchFamily="2"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5983A7F8-E795-4910-ADD6-09297DEF704C}"/>
              </a:ext>
            </a:extLst>
          </p:cNvPr>
          <p:cNvSpPr>
            <a:spLocks noGrp="1"/>
          </p:cNvSpPr>
          <p:nvPr>
            <p:ph type="body" sz="quarter" idx="18"/>
          </p:nvPr>
        </p:nvSpPr>
        <p:spPr/>
        <p:txBody>
          <a:bodyPr/>
          <a:lstStyle/>
          <a:p>
            <a:r>
              <a:rPr lang="en-US" dirty="0"/>
              <a:t>A new and better muscle and joint pain care model </a:t>
            </a:r>
          </a:p>
        </p:txBody>
      </p:sp>
      <p:pic>
        <p:nvPicPr>
          <p:cNvPr id="10" name="Picture 9" descr="A picture containing text, electronics, different, computer&#10;&#10;Description automatically generated">
            <a:extLst>
              <a:ext uri="{FF2B5EF4-FFF2-40B4-BE49-F238E27FC236}">
                <a16:creationId xmlns:a16="http://schemas.microsoft.com/office/drawing/2014/main" id="{EBF102A0-D547-4FD0-8A03-8E15D8A322C6}"/>
              </a:ext>
            </a:extLst>
          </p:cNvPr>
          <p:cNvPicPr>
            <a:picLocks noChangeAspect="1"/>
          </p:cNvPicPr>
          <p:nvPr/>
        </p:nvPicPr>
        <p:blipFill rotWithShape="1">
          <a:blip r:embed="rId3">
            <a:extLst>
              <a:ext uri="{28A0092B-C50C-407E-A947-70E740481C1C}">
                <a14:useLocalDpi xmlns:a14="http://schemas.microsoft.com/office/drawing/2010/main"/>
              </a:ext>
            </a:extLst>
          </a:blip>
          <a:srcRect b="1992"/>
          <a:stretch/>
        </p:blipFill>
        <p:spPr>
          <a:xfrm>
            <a:off x="9164704" y="1659441"/>
            <a:ext cx="2269137" cy="4415268"/>
          </a:xfrm>
          <a:prstGeom prst="rect">
            <a:avLst/>
          </a:prstGeom>
        </p:spPr>
      </p:pic>
    </p:spTree>
    <p:extLst>
      <p:ext uri="{BB962C8B-B14F-4D97-AF65-F5344CB8AC3E}">
        <p14:creationId xmlns:p14="http://schemas.microsoft.com/office/powerpoint/2010/main" val="3852211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8D25D6-CB75-441E-8D3C-DF5E94E8FD9F}"/>
              </a:ext>
            </a:extLst>
          </p:cNvPr>
          <p:cNvSpPr/>
          <p:nvPr/>
        </p:nvSpPr>
        <p:spPr>
          <a:xfrm>
            <a:off x="733425" y="2754206"/>
            <a:ext cx="5521554" cy="2118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2A98D13-A14B-44E6-AD8C-50F3873CA8BF}"/>
              </a:ext>
            </a:extLst>
          </p:cNvPr>
          <p:cNvSpPr>
            <a:spLocks noGrp="1"/>
          </p:cNvSpPr>
          <p:nvPr>
            <p:ph type="sldNum" sz="quarter" idx="17"/>
          </p:nvPr>
        </p:nvSpPr>
        <p:spPr/>
        <p:txBody>
          <a:bodyPr/>
          <a:lstStyle/>
          <a:p>
            <a:fld id="{B4A077BA-F127-F04E-A4C8-F4B20C74119B}" type="slidenum">
              <a:rPr lang="en-US" smtClean="0"/>
              <a:pPr/>
              <a:t>56</a:t>
            </a:fld>
            <a:endParaRPr lang="en-US" dirty="0"/>
          </a:p>
        </p:txBody>
      </p:sp>
      <p:sp>
        <p:nvSpPr>
          <p:cNvPr id="2" name="Content Placeholder 1">
            <a:extLst>
              <a:ext uri="{FF2B5EF4-FFF2-40B4-BE49-F238E27FC236}">
                <a16:creationId xmlns:a16="http://schemas.microsoft.com/office/drawing/2014/main" id="{6D555790-D76F-482E-BA4C-EFFBC4E0F33E}"/>
              </a:ext>
            </a:extLst>
          </p:cNvPr>
          <p:cNvSpPr>
            <a:spLocks noGrp="1"/>
          </p:cNvSpPr>
          <p:nvPr>
            <p:ph sz="quarter" idx="18"/>
          </p:nvPr>
        </p:nvSpPr>
        <p:spPr>
          <a:xfrm>
            <a:off x="1069974" y="2841292"/>
            <a:ext cx="4721226" cy="1944789"/>
          </a:xfrm>
        </p:spPr>
        <p:txBody>
          <a:bodyPr/>
          <a:lstStyle/>
          <a:p>
            <a:pPr marL="0" indent="0">
              <a:buNone/>
            </a:pPr>
            <a:r>
              <a:rPr lang="en-US" dirty="0">
                <a:solidFill>
                  <a:srgbClr val="FFFFFF"/>
                </a:solidFill>
              </a:rPr>
              <a:t>When the member receives their ID Card, this flyer is included to explain the Member Advocacy Program and when to call.</a:t>
            </a:r>
          </a:p>
        </p:txBody>
      </p:sp>
      <p:sp>
        <p:nvSpPr>
          <p:cNvPr id="3" name="Title 2">
            <a:extLst>
              <a:ext uri="{FF2B5EF4-FFF2-40B4-BE49-F238E27FC236}">
                <a16:creationId xmlns:a16="http://schemas.microsoft.com/office/drawing/2014/main" id="{67F532DA-78E7-429E-B221-0C65B9254ED7}"/>
              </a:ext>
            </a:extLst>
          </p:cNvPr>
          <p:cNvSpPr>
            <a:spLocks noGrp="1"/>
          </p:cNvSpPr>
          <p:nvPr>
            <p:ph type="title"/>
          </p:nvPr>
        </p:nvSpPr>
        <p:spPr/>
        <p:txBody>
          <a:bodyPr/>
          <a:lstStyle/>
          <a:p>
            <a:r>
              <a:rPr lang="en-US" dirty="0"/>
              <a:t>Member Flyer</a:t>
            </a:r>
          </a:p>
        </p:txBody>
      </p:sp>
      <p:sp>
        <p:nvSpPr>
          <p:cNvPr id="19" name="Text Placeholder 18">
            <a:extLst>
              <a:ext uri="{FF2B5EF4-FFF2-40B4-BE49-F238E27FC236}">
                <a16:creationId xmlns:a16="http://schemas.microsoft.com/office/drawing/2014/main" id="{3AB66CD1-F290-47E8-A5BD-59CF4A252A53}"/>
              </a:ext>
            </a:extLst>
          </p:cNvPr>
          <p:cNvSpPr>
            <a:spLocks noGrp="1"/>
          </p:cNvSpPr>
          <p:nvPr>
            <p:ph type="body" sz="quarter" idx="20"/>
          </p:nvPr>
        </p:nvSpPr>
        <p:spPr/>
        <p:txBody>
          <a:bodyPr/>
          <a:lstStyle/>
          <a:p>
            <a:r>
              <a:rPr lang="en-US" dirty="0"/>
              <a:t>example</a:t>
            </a:r>
          </a:p>
        </p:txBody>
      </p:sp>
      <p:pic>
        <p:nvPicPr>
          <p:cNvPr id="20" name="Picture Placeholder 10">
            <a:extLst>
              <a:ext uri="{FF2B5EF4-FFF2-40B4-BE49-F238E27FC236}">
                <a16:creationId xmlns:a16="http://schemas.microsoft.com/office/drawing/2014/main" id="{A6D17B52-20D9-458E-B42F-903D6EC18B82}"/>
              </a:ext>
            </a:extLst>
          </p:cNvPr>
          <p:cNvPicPr>
            <a:picLocks noGrp="1" noChangeAspect="1"/>
          </p:cNvPicPr>
          <p:nvPr>
            <p:ph sz="quarter" idx="19"/>
          </p:nvPr>
        </p:nvPicPr>
        <p:blipFill>
          <a:blip r:embed="rId3"/>
          <a:stretch>
            <a:fillRect/>
          </a:stretch>
        </p:blipFill>
        <p:spPr>
          <a:xfrm>
            <a:off x="6267562" y="1128498"/>
            <a:ext cx="4202903" cy="5370376"/>
          </a:xfrm>
          <a:ln w="9525">
            <a:solidFill>
              <a:srgbClr val="C4C5C7"/>
            </a:solidFill>
          </a:ln>
        </p:spPr>
      </p:pic>
    </p:spTree>
    <p:extLst>
      <p:ext uri="{BB962C8B-B14F-4D97-AF65-F5344CB8AC3E}">
        <p14:creationId xmlns:p14="http://schemas.microsoft.com/office/powerpoint/2010/main" val="2785686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A98D13-A14B-44E6-AD8C-50F3873CA8BF}"/>
              </a:ext>
            </a:extLst>
          </p:cNvPr>
          <p:cNvSpPr>
            <a:spLocks noGrp="1"/>
          </p:cNvSpPr>
          <p:nvPr>
            <p:ph type="sldNum" sz="quarter" idx="17"/>
          </p:nvPr>
        </p:nvSpPr>
        <p:spPr/>
        <p:txBody>
          <a:bodyPr/>
          <a:lstStyle/>
          <a:p>
            <a:fld id="{B4A077BA-F127-F04E-A4C8-F4B20C74119B}" type="slidenum">
              <a:rPr lang="en-US" smtClean="0"/>
              <a:pPr/>
              <a:t>57</a:t>
            </a:fld>
            <a:endParaRPr lang="en-US" dirty="0"/>
          </a:p>
        </p:txBody>
      </p:sp>
      <p:sp>
        <p:nvSpPr>
          <p:cNvPr id="2" name="Content Placeholder 1">
            <a:extLst>
              <a:ext uri="{FF2B5EF4-FFF2-40B4-BE49-F238E27FC236}">
                <a16:creationId xmlns:a16="http://schemas.microsoft.com/office/drawing/2014/main" id="{6D555790-D76F-482E-BA4C-EFFBC4E0F33E}"/>
              </a:ext>
            </a:extLst>
          </p:cNvPr>
          <p:cNvSpPr>
            <a:spLocks noGrp="1"/>
          </p:cNvSpPr>
          <p:nvPr>
            <p:ph sz="quarter" idx="18"/>
          </p:nvPr>
        </p:nvSpPr>
        <p:spPr>
          <a:xfrm>
            <a:off x="1069974" y="2048255"/>
            <a:ext cx="4721226" cy="4330773"/>
          </a:xfrm>
        </p:spPr>
        <p:txBody>
          <a:bodyPr>
            <a:normAutofit fontScale="85000" lnSpcReduction="20000"/>
          </a:bodyPr>
          <a:lstStyle/>
          <a:p>
            <a:pPr marL="274320" indent="-274320">
              <a:lnSpc>
                <a:spcPct val="110000"/>
              </a:lnSpc>
              <a:spcBef>
                <a:spcPts val="0"/>
              </a:spcBef>
              <a:spcAft>
                <a:spcPts val="0"/>
              </a:spcAft>
              <a:buClr>
                <a:schemeClr val="accent1"/>
              </a:buClr>
              <a:buFont typeface="+mj-lt"/>
              <a:buAutoNum type="arabicPeriod"/>
            </a:pPr>
            <a:r>
              <a:rPr lang="en-US" dirty="0"/>
              <a:t>Ineligible Amount:</a:t>
            </a:r>
          </a:p>
          <a:p>
            <a:pPr lvl="1">
              <a:lnSpc>
                <a:spcPct val="110000"/>
              </a:lnSpc>
              <a:spcBef>
                <a:spcPts val="0"/>
              </a:spcBef>
              <a:spcAft>
                <a:spcPts val="0"/>
              </a:spcAft>
            </a:pPr>
            <a:r>
              <a:rPr lang="en-US" dirty="0"/>
              <a:t>Shows charges for any non-covered services.</a:t>
            </a:r>
          </a:p>
          <a:p>
            <a:pPr lvl="1">
              <a:lnSpc>
                <a:spcPct val="110000"/>
              </a:lnSpc>
              <a:spcBef>
                <a:spcPts val="0"/>
              </a:spcBef>
              <a:spcAft>
                <a:spcPts val="0"/>
              </a:spcAft>
            </a:pPr>
            <a:endParaRPr lang="en-US" dirty="0"/>
          </a:p>
          <a:p>
            <a:pPr marL="274320" indent="-274320">
              <a:lnSpc>
                <a:spcPct val="110000"/>
              </a:lnSpc>
              <a:spcBef>
                <a:spcPts val="0"/>
              </a:spcBef>
              <a:spcAft>
                <a:spcPts val="0"/>
              </a:spcAft>
              <a:buClr>
                <a:schemeClr val="accent1"/>
              </a:buClr>
              <a:buFont typeface="+mj-lt"/>
              <a:buAutoNum type="arabicPeriod"/>
            </a:pPr>
            <a:r>
              <a:rPr lang="en-US" dirty="0"/>
              <a:t>Discount Amount:</a:t>
            </a:r>
          </a:p>
          <a:p>
            <a:pPr lvl="1">
              <a:lnSpc>
                <a:spcPct val="110000"/>
              </a:lnSpc>
              <a:spcBef>
                <a:spcPts val="0"/>
              </a:spcBef>
              <a:spcAft>
                <a:spcPts val="0"/>
              </a:spcAft>
            </a:pPr>
            <a:r>
              <a:rPr lang="en-US" dirty="0"/>
              <a:t>Shows the amount in excess of the plan MAA or the network discount, in cases where a network is utilized.</a:t>
            </a:r>
          </a:p>
          <a:p>
            <a:pPr lvl="1">
              <a:lnSpc>
                <a:spcPct val="110000"/>
              </a:lnSpc>
              <a:spcBef>
                <a:spcPts val="0"/>
              </a:spcBef>
              <a:spcAft>
                <a:spcPts val="0"/>
              </a:spcAft>
            </a:pPr>
            <a:endParaRPr lang="en-US" dirty="0"/>
          </a:p>
          <a:p>
            <a:pPr marL="274320" indent="-274320">
              <a:lnSpc>
                <a:spcPct val="110000"/>
              </a:lnSpc>
              <a:spcBef>
                <a:spcPts val="0"/>
              </a:spcBef>
              <a:spcAft>
                <a:spcPts val="0"/>
              </a:spcAft>
              <a:buClr>
                <a:schemeClr val="accent1"/>
              </a:buClr>
              <a:buFont typeface="+mj-lt"/>
              <a:buAutoNum type="arabicPeriod"/>
            </a:pPr>
            <a:r>
              <a:rPr lang="en-US" dirty="0"/>
              <a:t>Patient’s Responsibility:</a:t>
            </a:r>
          </a:p>
          <a:p>
            <a:pPr lvl="1">
              <a:lnSpc>
                <a:spcPct val="110000"/>
              </a:lnSpc>
              <a:spcBef>
                <a:spcPts val="0"/>
              </a:spcBef>
              <a:spcAft>
                <a:spcPts val="0"/>
              </a:spcAft>
            </a:pPr>
            <a:r>
              <a:rPr lang="en-US" dirty="0"/>
              <a:t>Includes any deductible, copay, coinsurance amounts due, and any charges for non-covered services. </a:t>
            </a:r>
          </a:p>
          <a:p>
            <a:pPr lvl="1">
              <a:lnSpc>
                <a:spcPct val="110000"/>
              </a:lnSpc>
              <a:spcBef>
                <a:spcPts val="0"/>
              </a:spcBef>
              <a:spcAft>
                <a:spcPts val="0"/>
              </a:spcAft>
            </a:pPr>
            <a:endParaRPr lang="en-US" dirty="0"/>
          </a:p>
          <a:p>
            <a:pPr marL="274320" indent="-274320">
              <a:lnSpc>
                <a:spcPct val="110000"/>
              </a:lnSpc>
              <a:spcBef>
                <a:spcPts val="0"/>
              </a:spcBef>
              <a:spcAft>
                <a:spcPts val="0"/>
              </a:spcAft>
              <a:buClr>
                <a:schemeClr val="accent1"/>
              </a:buClr>
              <a:buFont typeface="+mj-lt"/>
              <a:buAutoNum type="arabicPeriod"/>
            </a:pPr>
            <a:r>
              <a:rPr lang="en-US" dirty="0"/>
              <a:t>PPO Information:</a:t>
            </a:r>
          </a:p>
          <a:p>
            <a:pPr lvl="1">
              <a:lnSpc>
                <a:spcPct val="110000"/>
              </a:lnSpc>
              <a:spcBef>
                <a:spcPts val="0"/>
              </a:spcBef>
              <a:spcAft>
                <a:spcPts val="0"/>
              </a:spcAft>
            </a:pPr>
            <a:r>
              <a:rPr lang="en-US" dirty="0"/>
              <a:t>Includes statement, </a:t>
            </a:r>
            <a:br>
              <a:rPr lang="en-US" dirty="0"/>
            </a:br>
            <a:r>
              <a:rPr lang="en-US" dirty="0"/>
              <a:t>“This is not a PPO Plan.”</a:t>
            </a:r>
          </a:p>
        </p:txBody>
      </p:sp>
      <p:sp>
        <p:nvSpPr>
          <p:cNvPr id="3" name="Title 2">
            <a:extLst>
              <a:ext uri="{FF2B5EF4-FFF2-40B4-BE49-F238E27FC236}">
                <a16:creationId xmlns:a16="http://schemas.microsoft.com/office/drawing/2014/main" id="{67F532DA-78E7-429E-B221-0C65B9254ED7}"/>
              </a:ext>
            </a:extLst>
          </p:cNvPr>
          <p:cNvSpPr>
            <a:spLocks noGrp="1"/>
          </p:cNvSpPr>
          <p:nvPr>
            <p:ph type="title"/>
          </p:nvPr>
        </p:nvSpPr>
        <p:spPr/>
        <p:txBody>
          <a:bodyPr/>
          <a:lstStyle/>
          <a:p>
            <a:r>
              <a:rPr lang="en-US" dirty="0"/>
              <a:t>Explanation of Benefits</a:t>
            </a:r>
          </a:p>
        </p:txBody>
      </p:sp>
      <p:sp>
        <p:nvSpPr>
          <p:cNvPr id="19" name="Text Placeholder 18">
            <a:extLst>
              <a:ext uri="{FF2B5EF4-FFF2-40B4-BE49-F238E27FC236}">
                <a16:creationId xmlns:a16="http://schemas.microsoft.com/office/drawing/2014/main" id="{3AB66CD1-F290-47E8-A5BD-59CF4A252A53}"/>
              </a:ext>
            </a:extLst>
          </p:cNvPr>
          <p:cNvSpPr>
            <a:spLocks noGrp="1"/>
          </p:cNvSpPr>
          <p:nvPr>
            <p:ph type="body" sz="quarter" idx="20"/>
          </p:nvPr>
        </p:nvSpPr>
        <p:spPr/>
        <p:txBody>
          <a:bodyPr/>
          <a:lstStyle/>
          <a:p>
            <a:r>
              <a:rPr lang="en-US"/>
              <a:t>example</a:t>
            </a:r>
            <a:endParaRPr lang="en-US" dirty="0"/>
          </a:p>
        </p:txBody>
      </p:sp>
      <p:pic>
        <p:nvPicPr>
          <p:cNvPr id="18" name="Picture Placeholder 20">
            <a:extLst>
              <a:ext uri="{FF2B5EF4-FFF2-40B4-BE49-F238E27FC236}">
                <a16:creationId xmlns:a16="http://schemas.microsoft.com/office/drawing/2014/main" id="{D489CD53-0A21-4728-A8E7-144F5BBAFD1B}"/>
              </a:ext>
            </a:extLst>
          </p:cNvPr>
          <p:cNvPicPr>
            <a:picLocks noChangeAspect="1"/>
          </p:cNvPicPr>
          <p:nvPr/>
        </p:nvPicPr>
        <p:blipFill rotWithShape="1">
          <a:blip r:embed="rId3"/>
          <a:srcRect r="46752"/>
          <a:stretch/>
        </p:blipFill>
        <p:spPr>
          <a:xfrm>
            <a:off x="6486119" y="2048255"/>
            <a:ext cx="5118052" cy="3854540"/>
          </a:xfrm>
          <a:prstGeom prst="rect">
            <a:avLst/>
          </a:prstGeom>
          <a:ln>
            <a:solidFill>
              <a:srgbClr val="C4C5C7"/>
            </a:solidFill>
          </a:ln>
        </p:spPr>
      </p:pic>
      <p:grpSp>
        <p:nvGrpSpPr>
          <p:cNvPr id="16" name="Group 15">
            <a:extLst>
              <a:ext uri="{FF2B5EF4-FFF2-40B4-BE49-F238E27FC236}">
                <a16:creationId xmlns:a16="http://schemas.microsoft.com/office/drawing/2014/main" id="{B14F460A-7874-4C0E-940C-4B2FE69F26C8}"/>
              </a:ext>
            </a:extLst>
          </p:cNvPr>
          <p:cNvGrpSpPr/>
          <p:nvPr/>
        </p:nvGrpSpPr>
        <p:grpSpPr>
          <a:xfrm>
            <a:off x="9117501" y="2729480"/>
            <a:ext cx="1232999" cy="461665"/>
            <a:chOff x="9117501" y="2729480"/>
            <a:chExt cx="1232999" cy="461665"/>
          </a:xfrm>
        </p:grpSpPr>
        <p:sp>
          <p:nvSpPr>
            <p:cNvPr id="22" name="TextBox 21">
              <a:extLst>
                <a:ext uri="{FF2B5EF4-FFF2-40B4-BE49-F238E27FC236}">
                  <a16:creationId xmlns:a16="http://schemas.microsoft.com/office/drawing/2014/main" id="{779631AA-671C-46B0-B7CC-56C79F510C0D}"/>
                </a:ext>
              </a:extLst>
            </p:cNvPr>
            <p:cNvSpPr txBox="1"/>
            <p:nvPr/>
          </p:nvSpPr>
          <p:spPr>
            <a:xfrm>
              <a:off x="9117501" y="2729480"/>
              <a:ext cx="445595" cy="461665"/>
            </a:xfrm>
            <a:prstGeom prst="rect">
              <a:avLst/>
            </a:prstGeom>
            <a:solidFill>
              <a:srgbClr val="00C39C"/>
            </a:solidFill>
            <a:ln w="76200">
              <a:noFill/>
            </a:ln>
          </p:spPr>
          <p:txBody>
            <a:bodyPr wrap="square" rtlCol="0" anchor="ctr">
              <a:spAutoFit/>
            </a:bodyPr>
            <a:lstStyle/>
            <a:p>
              <a:pPr algn="ctr">
                <a:buClr>
                  <a:schemeClr val="bg1"/>
                </a:buClr>
              </a:pPr>
              <a:r>
                <a:rPr lang="en-US" sz="2400" dirty="0">
                  <a:solidFill>
                    <a:schemeClr val="accent1"/>
                  </a:solidFill>
                  <a:latin typeface="Allstate Sans W" panose="02000603000000020004" pitchFamily="2" charset="0"/>
                  <a:ea typeface="Roboto Light" panose="02000000000000000000" pitchFamily="2" charset="0"/>
                  <a:cs typeface="Roboto Light" panose="02000000000000000000" pitchFamily="2" charset="0"/>
                </a:rPr>
                <a:t>1</a:t>
              </a:r>
            </a:p>
          </p:txBody>
        </p:sp>
        <p:sp>
          <p:nvSpPr>
            <p:cNvPr id="23" name="Rounded Rectangle 17">
              <a:extLst>
                <a:ext uri="{FF2B5EF4-FFF2-40B4-BE49-F238E27FC236}">
                  <a16:creationId xmlns:a16="http://schemas.microsoft.com/office/drawing/2014/main" id="{05E782C6-1F87-48E7-A430-928583B1CE68}"/>
                </a:ext>
              </a:extLst>
            </p:cNvPr>
            <p:cNvSpPr/>
            <p:nvPr/>
          </p:nvSpPr>
          <p:spPr bwMode="auto">
            <a:xfrm>
              <a:off x="9117501" y="2729480"/>
              <a:ext cx="1232999" cy="461665"/>
            </a:xfrm>
            <a:prstGeom prst="rect">
              <a:avLst/>
            </a:prstGeom>
            <a:noFill/>
            <a:ln w="57150">
              <a:solidFill>
                <a:srgbClr val="00C39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chemeClr val="bg1"/>
                </a:buCl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25" name="Group 24">
            <a:extLst>
              <a:ext uri="{FF2B5EF4-FFF2-40B4-BE49-F238E27FC236}">
                <a16:creationId xmlns:a16="http://schemas.microsoft.com/office/drawing/2014/main" id="{D47FAE42-27C6-4ABB-816E-77CB212A5CBE}"/>
              </a:ext>
            </a:extLst>
          </p:cNvPr>
          <p:cNvGrpSpPr/>
          <p:nvPr/>
        </p:nvGrpSpPr>
        <p:grpSpPr>
          <a:xfrm>
            <a:off x="6044941" y="3627551"/>
            <a:ext cx="2629159" cy="461666"/>
            <a:chOff x="7721341" y="2729479"/>
            <a:chExt cx="2629159" cy="461666"/>
          </a:xfrm>
        </p:grpSpPr>
        <p:sp>
          <p:nvSpPr>
            <p:cNvPr id="26" name="TextBox 25">
              <a:extLst>
                <a:ext uri="{FF2B5EF4-FFF2-40B4-BE49-F238E27FC236}">
                  <a16:creationId xmlns:a16="http://schemas.microsoft.com/office/drawing/2014/main" id="{E2F94EDF-5314-4856-94CF-83D8DC8021E4}"/>
                </a:ext>
              </a:extLst>
            </p:cNvPr>
            <p:cNvSpPr txBox="1"/>
            <p:nvPr/>
          </p:nvSpPr>
          <p:spPr>
            <a:xfrm>
              <a:off x="7721341" y="2729479"/>
              <a:ext cx="445595" cy="461665"/>
            </a:xfrm>
            <a:prstGeom prst="rect">
              <a:avLst/>
            </a:prstGeom>
            <a:solidFill>
              <a:srgbClr val="00C39C"/>
            </a:solidFill>
            <a:ln w="76200">
              <a:noFill/>
            </a:ln>
          </p:spPr>
          <p:txBody>
            <a:bodyPr wrap="square" rtlCol="0" anchor="ctr">
              <a:spAutoFit/>
            </a:bodyPr>
            <a:lstStyle/>
            <a:p>
              <a:pPr algn="ctr">
                <a:buClr>
                  <a:schemeClr val="bg1"/>
                </a:buClr>
              </a:pPr>
              <a:r>
                <a:rPr lang="en-US" sz="2400" dirty="0">
                  <a:solidFill>
                    <a:schemeClr val="accent1"/>
                  </a:solidFill>
                  <a:latin typeface="Allstate Sans W" panose="02000603000000020004" pitchFamily="2" charset="0"/>
                  <a:ea typeface="Roboto Light" panose="02000000000000000000" pitchFamily="2" charset="0"/>
                  <a:cs typeface="Roboto Light" panose="02000000000000000000" pitchFamily="2" charset="0"/>
                </a:rPr>
                <a:t>3</a:t>
              </a:r>
            </a:p>
          </p:txBody>
        </p:sp>
        <p:sp>
          <p:nvSpPr>
            <p:cNvPr id="27" name="Rounded Rectangle 17">
              <a:extLst>
                <a:ext uri="{FF2B5EF4-FFF2-40B4-BE49-F238E27FC236}">
                  <a16:creationId xmlns:a16="http://schemas.microsoft.com/office/drawing/2014/main" id="{090C0A4D-D525-43B6-A074-3E292E701358}"/>
                </a:ext>
              </a:extLst>
            </p:cNvPr>
            <p:cNvSpPr/>
            <p:nvPr/>
          </p:nvSpPr>
          <p:spPr bwMode="auto">
            <a:xfrm>
              <a:off x="7721341" y="2729480"/>
              <a:ext cx="2629159" cy="461665"/>
            </a:xfrm>
            <a:prstGeom prst="rect">
              <a:avLst/>
            </a:prstGeom>
            <a:noFill/>
            <a:ln w="57150">
              <a:solidFill>
                <a:srgbClr val="00C39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chemeClr val="bg1"/>
                </a:buCl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28" name="Group 27">
            <a:extLst>
              <a:ext uri="{FF2B5EF4-FFF2-40B4-BE49-F238E27FC236}">
                <a16:creationId xmlns:a16="http://schemas.microsoft.com/office/drawing/2014/main" id="{0B67C969-CB4D-46F4-A7B4-266782AE4636}"/>
              </a:ext>
            </a:extLst>
          </p:cNvPr>
          <p:cNvGrpSpPr/>
          <p:nvPr/>
        </p:nvGrpSpPr>
        <p:grpSpPr>
          <a:xfrm>
            <a:off x="6049357" y="4850380"/>
            <a:ext cx="2077401" cy="461665"/>
            <a:chOff x="8273099" y="2729480"/>
            <a:chExt cx="2077401" cy="461665"/>
          </a:xfrm>
        </p:grpSpPr>
        <p:sp>
          <p:nvSpPr>
            <p:cNvPr id="29" name="TextBox 28">
              <a:extLst>
                <a:ext uri="{FF2B5EF4-FFF2-40B4-BE49-F238E27FC236}">
                  <a16:creationId xmlns:a16="http://schemas.microsoft.com/office/drawing/2014/main" id="{68CD9C53-4983-4E8F-82A6-80B27D26DB86}"/>
                </a:ext>
              </a:extLst>
            </p:cNvPr>
            <p:cNvSpPr txBox="1"/>
            <p:nvPr/>
          </p:nvSpPr>
          <p:spPr>
            <a:xfrm>
              <a:off x="8273099" y="2729480"/>
              <a:ext cx="445595" cy="461665"/>
            </a:xfrm>
            <a:prstGeom prst="rect">
              <a:avLst/>
            </a:prstGeom>
            <a:solidFill>
              <a:srgbClr val="00C39C"/>
            </a:solidFill>
            <a:ln w="76200">
              <a:noFill/>
            </a:ln>
          </p:spPr>
          <p:txBody>
            <a:bodyPr wrap="square" rtlCol="0" anchor="ctr">
              <a:spAutoFit/>
            </a:bodyPr>
            <a:lstStyle/>
            <a:p>
              <a:pPr algn="ctr">
                <a:buClr>
                  <a:schemeClr val="bg1"/>
                </a:buClr>
              </a:pPr>
              <a:r>
                <a:rPr lang="en-US" sz="2400" dirty="0">
                  <a:solidFill>
                    <a:schemeClr val="accent1"/>
                  </a:solidFill>
                  <a:latin typeface="Allstate Sans W" panose="02000603000000020004" pitchFamily="2" charset="0"/>
                  <a:ea typeface="Roboto Light" panose="02000000000000000000" pitchFamily="2" charset="0"/>
                  <a:cs typeface="Roboto Light" panose="02000000000000000000" pitchFamily="2" charset="0"/>
                </a:rPr>
                <a:t>4</a:t>
              </a:r>
            </a:p>
          </p:txBody>
        </p:sp>
        <p:sp>
          <p:nvSpPr>
            <p:cNvPr id="30" name="Rounded Rectangle 17">
              <a:extLst>
                <a:ext uri="{FF2B5EF4-FFF2-40B4-BE49-F238E27FC236}">
                  <a16:creationId xmlns:a16="http://schemas.microsoft.com/office/drawing/2014/main" id="{A750993A-FAA6-4B6A-9B9F-94D5C6B5DC06}"/>
                </a:ext>
              </a:extLst>
            </p:cNvPr>
            <p:cNvSpPr/>
            <p:nvPr/>
          </p:nvSpPr>
          <p:spPr bwMode="auto">
            <a:xfrm>
              <a:off x="8273099" y="2729480"/>
              <a:ext cx="2077401" cy="461665"/>
            </a:xfrm>
            <a:prstGeom prst="rect">
              <a:avLst/>
            </a:prstGeom>
            <a:noFill/>
            <a:ln w="57150">
              <a:solidFill>
                <a:srgbClr val="00C39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chemeClr val="bg1"/>
                </a:buCl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31" name="Group 30">
            <a:extLst>
              <a:ext uri="{FF2B5EF4-FFF2-40B4-BE49-F238E27FC236}">
                <a16:creationId xmlns:a16="http://schemas.microsoft.com/office/drawing/2014/main" id="{07A6D659-C97A-4199-A995-16C603154E31}"/>
              </a:ext>
            </a:extLst>
          </p:cNvPr>
          <p:cNvGrpSpPr/>
          <p:nvPr/>
        </p:nvGrpSpPr>
        <p:grpSpPr>
          <a:xfrm>
            <a:off x="10816766" y="2715838"/>
            <a:ext cx="1233000" cy="475307"/>
            <a:chOff x="9428741" y="2715838"/>
            <a:chExt cx="1233000" cy="475307"/>
          </a:xfrm>
        </p:grpSpPr>
        <p:sp>
          <p:nvSpPr>
            <p:cNvPr id="32" name="TextBox 31">
              <a:extLst>
                <a:ext uri="{FF2B5EF4-FFF2-40B4-BE49-F238E27FC236}">
                  <a16:creationId xmlns:a16="http://schemas.microsoft.com/office/drawing/2014/main" id="{60ECB82F-6603-4212-8831-E31BEF88314E}"/>
                </a:ext>
              </a:extLst>
            </p:cNvPr>
            <p:cNvSpPr txBox="1"/>
            <p:nvPr/>
          </p:nvSpPr>
          <p:spPr>
            <a:xfrm>
              <a:off x="10216146" y="2715838"/>
              <a:ext cx="445595" cy="461665"/>
            </a:xfrm>
            <a:prstGeom prst="rect">
              <a:avLst/>
            </a:prstGeom>
            <a:solidFill>
              <a:srgbClr val="00C39C"/>
            </a:solidFill>
            <a:ln w="76200">
              <a:noFill/>
            </a:ln>
          </p:spPr>
          <p:txBody>
            <a:bodyPr wrap="square" rtlCol="0" anchor="ctr">
              <a:spAutoFit/>
            </a:bodyPr>
            <a:lstStyle/>
            <a:p>
              <a:pPr algn="ctr">
                <a:buClr>
                  <a:schemeClr val="bg1"/>
                </a:buClr>
              </a:pPr>
              <a:r>
                <a:rPr lang="en-US" sz="2400" dirty="0">
                  <a:solidFill>
                    <a:schemeClr val="accent1"/>
                  </a:solidFill>
                  <a:latin typeface="Allstate Sans W" panose="02000603000000020004" pitchFamily="2" charset="0"/>
                  <a:ea typeface="Roboto Light" panose="02000000000000000000" pitchFamily="2" charset="0"/>
                  <a:cs typeface="Roboto Light" panose="02000000000000000000" pitchFamily="2" charset="0"/>
                </a:rPr>
                <a:t>2</a:t>
              </a:r>
            </a:p>
          </p:txBody>
        </p:sp>
        <p:sp>
          <p:nvSpPr>
            <p:cNvPr id="33" name="Rounded Rectangle 17">
              <a:extLst>
                <a:ext uri="{FF2B5EF4-FFF2-40B4-BE49-F238E27FC236}">
                  <a16:creationId xmlns:a16="http://schemas.microsoft.com/office/drawing/2014/main" id="{1BA52853-30C2-4FF6-B6D4-DD41BF6E22C0}"/>
                </a:ext>
              </a:extLst>
            </p:cNvPr>
            <p:cNvSpPr/>
            <p:nvPr/>
          </p:nvSpPr>
          <p:spPr bwMode="auto">
            <a:xfrm>
              <a:off x="9428741" y="2729480"/>
              <a:ext cx="1232999" cy="461665"/>
            </a:xfrm>
            <a:prstGeom prst="rect">
              <a:avLst/>
            </a:prstGeom>
            <a:noFill/>
            <a:ln w="57150">
              <a:solidFill>
                <a:srgbClr val="00C39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schemeClr val="bg1"/>
                </a:buClr>
              </a:pPr>
              <a:endParaRPr lang="en-US">
                <a:latin typeface="Roboto Light" panose="02000000000000000000" pitchFamily="2" charset="0"/>
                <a:ea typeface="Roboto Light" panose="02000000000000000000" pitchFamily="2" charset="0"/>
                <a:cs typeface="Roboto Light" panose="02000000000000000000" pitchFamily="2" charset="0"/>
              </a:endParaRPr>
            </a:p>
          </p:txBody>
        </p:sp>
      </p:grpSp>
    </p:spTree>
    <p:extLst>
      <p:ext uri="{BB962C8B-B14F-4D97-AF65-F5344CB8AC3E}">
        <p14:creationId xmlns:p14="http://schemas.microsoft.com/office/powerpoint/2010/main" val="2899950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DE3B8-D38D-4FD8-987B-8867A2F1A52B}"/>
              </a:ext>
            </a:extLst>
          </p:cNvPr>
          <p:cNvSpPr>
            <a:spLocks noGrp="1"/>
          </p:cNvSpPr>
          <p:nvPr>
            <p:ph type="sldNum" sz="quarter" idx="17"/>
          </p:nvPr>
        </p:nvSpPr>
        <p:spPr/>
        <p:txBody>
          <a:bodyPr/>
          <a:lstStyle/>
          <a:p>
            <a:pPr algn="ctr">
              <a:defRPr/>
            </a:pPr>
            <a:fld id="{B4A077BA-F127-F04E-A4C8-F4B20C74119B}" type="slidenum">
              <a:rPr lang="en-US" smtClean="0"/>
              <a:pPr algn="ctr">
                <a:defRPr/>
              </a:pPr>
              <a:t>58</a:t>
            </a:fld>
            <a:endParaRPr lang="en-US" kern="600" spc="170" dirty="0"/>
          </a:p>
        </p:txBody>
      </p:sp>
      <p:sp>
        <p:nvSpPr>
          <p:cNvPr id="3" name="Content Placeholder 2">
            <a:extLst>
              <a:ext uri="{FF2B5EF4-FFF2-40B4-BE49-F238E27FC236}">
                <a16:creationId xmlns:a16="http://schemas.microsoft.com/office/drawing/2014/main" id="{4BED4835-5498-4F56-A205-AB1CF6884831}"/>
              </a:ext>
            </a:extLst>
          </p:cNvPr>
          <p:cNvSpPr>
            <a:spLocks noGrp="1"/>
          </p:cNvSpPr>
          <p:nvPr>
            <p:ph sz="quarter" idx="18"/>
          </p:nvPr>
        </p:nvSpPr>
        <p:spPr/>
        <p:txBody>
          <a:bodyPr>
            <a:normAutofit fontScale="92500"/>
          </a:bodyPr>
          <a:lstStyle/>
          <a:p>
            <a:r>
              <a:rPr lang="en-US" dirty="0"/>
              <a:t>This stuffer will be included with each monthly consolidated EOB that members receive.</a:t>
            </a:r>
          </a:p>
          <a:p>
            <a:pPr marL="0" indent="0">
              <a:buNone/>
            </a:pPr>
            <a:endParaRPr lang="en-US" sz="600" dirty="0"/>
          </a:p>
          <a:p>
            <a:r>
              <a:rPr lang="en-US" dirty="0"/>
              <a:t>It encourages members to:</a:t>
            </a:r>
          </a:p>
          <a:p>
            <a:pPr lvl="1"/>
            <a:r>
              <a:rPr lang="en-US" dirty="0"/>
              <a:t>Check each bill against the Patient Responsibility as shown on the EOB.</a:t>
            </a:r>
          </a:p>
          <a:p>
            <a:pPr lvl="1"/>
            <a:r>
              <a:rPr lang="en-US" dirty="0"/>
              <a:t>Call the MAP team right away if it doesn’t match up.</a:t>
            </a:r>
          </a:p>
        </p:txBody>
      </p:sp>
      <p:pic>
        <p:nvPicPr>
          <p:cNvPr id="7" name="Content Placeholder 6">
            <a:extLst>
              <a:ext uri="{FF2B5EF4-FFF2-40B4-BE49-F238E27FC236}">
                <a16:creationId xmlns:a16="http://schemas.microsoft.com/office/drawing/2014/main" id="{128E3707-BA16-4666-95DF-1F985FCD0D01}"/>
              </a:ext>
            </a:extLst>
          </p:cNvPr>
          <p:cNvPicPr>
            <a:picLocks noGrp="1" noChangeAspect="1"/>
          </p:cNvPicPr>
          <p:nvPr>
            <p:ph sz="quarter" idx="19"/>
          </p:nvPr>
        </p:nvPicPr>
        <p:blipFill>
          <a:blip r:embed="rId3"/>
          <a:stretch>
            <a:fillRect/>
          </a:stretch>
        </p:blipFill>
        <p:spPr>
          <a:xfrm>
            <a:off x="7149873" y="383007"/>
            <a:ext cx="4454298" cy="5764385"/>
          </a:xfrm>
          <a:prstGeom prst="rect">
            <a:avLst/>
          </a:prstGeom>
          <a:ln>
            <a:solidFill>
              <a:srgbClr val="C4C5C7"/>
            </a:solidFill>
          </a:ln>
        </p:spPr>
      </p:pic>
      <p:sp>
        <p:nvSpPr>
          <p:cNvPr id="5" name="Title 4">
            <a:extLst>
              <a:ext uri="{FF2B5EF4-FFF2-40B4-BE49-F238E27FC236}">
                <a16:creationId xmlns:a16="http://schemas.microsoft.com/office/drawing/2014/main" id="{28C763B9-4FDE-4783-8253-1F79381EFA6E}"/>
              </a:ext>
            </a:extLst>
          </p:cNvPr>
          <p:cNvSpPr>
            <a:spLocks noGrp="1"/>
          </p:cNvSpPr>
          <p:nvPr>
            <p:ph type="title"/>
          </p:nvPr>
        </p:nvSpPr>
        <p:spPr/>
        <p:txBody>
          <a:bodyPr/>
          <a:lstStyle/>
          <a:p>
            <a:r>
              <a:rPr lang="en-US" dirty="0"/>
              <a:t>Explanation of Benefits</a:t>
            </a:r>
          </a:p>
        </p:txBody>
      </p:sp>
      <p:sp>
        <p:nvSpPr>
          <p:cNvPr id="6" name="Text Placeholder 5">
            <a:extLst>
              <a:ext uri="{FF2B5EF4-FFF2-40B4-BE49-F238E27FC236}">
                <a16:creationId xmlns:a16="http://schemas.microsoft.com/office/drawing/2014/main" id="{E4FC7199-FE80-46B7-9129-E7239192027D}"/>
              </a:ext>
            </a:extLst>
          </p:cNvPr>
          <p:cNvSpPr>
            <a:spLocks noGrp="1"/>
          </p:cNvSpPr>
          <p:nvPr>
            <p:ph type="body" sz="quarter" idx="20"/>
          </p:nvPr>
        </p:nvSpPr>
        <p:spPr/>
        <p:txBody>
          <a:bodyPr/>
          <a:lstStyle/>
          <a:p>
            <a:r>
              <a:rPr lang="en-US" dirty="0"/>
              <a:t>example</a:t>
            </a:r>
          </a:p>
        </p:txBody>
      </p:sp>
    </p:spTree>
    <p:extLst>
      <p:ext uri="{BB962C8B-B14F-4D97-AF65-F5344CB8AC3E}">
        <p14:creationId xmlns:p14="http://schemas.microsoft.com/office/powerpoint/2010/main" val="1061862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A98626-73EE-4B8E-806E-10FB4A9E5B5E}"/>
              </a:ext>
            </a:extLst>
          </p:cNvPr>
          <p:cNvSpPr>
            <a:spLocks noGrp="1"/>
          </p:cNvSpPr>
          <p:nvPr>
            <p:ph type="sldNum" sz="quarter" idx="12"/>
          </p:nvPr>
        </p:nvSpPr>
        <p:spPr/>
        <p:txBody>
          <a:bodyPr/>
          <a:lstStyle/>
          <a:p>
            <a:fld id="{B4A077BA-F127-F04E-A4C8-F4B20C74119B}" type="slidenum">
              <a:rPr lang="en-US" smtClean="0"/>
              <a:pPr/>
              <a:t>59</a:t>
            </a:fld>
            <a:endParaRPr lang="en-US" dirty="0"/>
          </a:p>
        </p:txBody>
      </p:sp>
      <p:sp>
        <p:nvSpPr>
          <p:cNvPr id="4" name="Text Placeholder 3">
            <a:extLst>
              <a:ext uri="{FF2B5EF4-FFF2-40B4-BE49-F238E27FC236}">
                <a16:creationId xmlns:a16="http://schemas.microsoft.com/office/drawing/2014/main" id="{9ACD205A-05C3-4976-9462-839B7DF73052}"/>
              </a:ext>
            </a:extLst>
          </p:cNvPr>
          <p:cNvSpPr>
            <a:spLocks noGrp="1"/>
          </p:cNvSpPr>
          <p:nvPr>
            <p:ph type="body" sz="quarter" idx="10"/>
          </p:nvPr>
        </p:nvSpPr>
        <p:spPr>
          <a:xfrm>
            <a:off x="2794000" y="1917487"/>
            <a:ext cx="8822316" cy="3023027"/>
          </a:xfrm>
        </p:spPr>
        <p:txBody>
          <a:bodyPr anchor="ctr"/>
          <a:lstStyle/>
          <a:p>
            <a:r>
              <a:rPr lang="en-US" sz="5400" dirty="0"/>
              <a:t>Core Value: Application Requirements</a:t>
            </a:r>
          </a:p>
        </p:txBody>
      </p:sp>
    </p:spTree>
    <p:extLst>
      <p:ext uri="{BB962C8B-B14F-4D97-AF65-F5344CB8AC3E}">
        <p14:creationId xmlns:p14="http://schemas.microsoft.com/office/powerpoint/2010/main" val="345347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F09C0-0431-4D98-90FB-D0CDE457F9BE}"/>
              </a:ext>
            </a:extLst>
          </p:cNvPr>
          <p:cNvSpPr>
            <a:spLocks noGrp="1"/>
          </p:cNvSpPr>
          <p:nvPr>
            <p:ph type="title"/>
          </p:nvPr>
        </p:nvSpPr>
        <p:spPr/>
        <p:txBody>
          <a:bodyPr/>
          <a:lstStyle/>
          <a:p>
            <a:r>
              <a:rPr lang="en-US" dirty="0"/>
              <a:t>Now Available in 44 States!</a:t>
            </a:r>
          </a:p>
        </p:txBody>
      </p:sp>
      <p:sp>
        <p:nvSpPr>
          <p:cNvPr id="4" name="Slide Number Placeholder 3">
            <a:extLst>
              <a:ext uri="{FF2B5EF4-FFF2-40B4-BE49-F238E27FC236}">
                <a16:creationId xmlns:a16="http://schemas.microsoft.com/office/drawing/2014/main" id="{2176D246-1B9D-42DE-9591-D98ACC135216}"/>
              </a:ext>
            </a:extLst>
          </p:cNvPr>
          <p:cNvSpPr>
            <a:spLocks noGrp="1"/>
          </p:cNvSpPr>
          <p:nvPr>
            <p:ph type="sldNum" sz="quarter" idx="16"/>
          </p:nvPr>
        </p:nvSpPr>
        <p:spPr/>
        <p:txBody>
          <a:bodyPr/>
          <a:lstStyle/>
          <a:p>
            <a:pPr algn="ctr"/>
            <a:fld id="{B4A077BA-F127-F04E-A4C8-F4B20C74119B}" type="slidenum">
              <a:rPr lang="en-US" smtClean="0"/>
              <a:pPr algn="ctr"/>
              <a:t>6</a:t>
            </a:fld>
            <a:endParaRPr lang="en-US" dirty="0"/>
          </a:p>
        </p:txBody>
      </p:sp>
      <p:sp>
        <p:nvSpPr>
          <p:cNvPr id="7" name="TextBox 6">
            <a:extLst>
              <a:ext uri="{FF2B5EF4-FFF2-40B4-BE49-F238E27FC236}">
                <a16:creationId xmlns:a16="http://schemas.microsoft.com/office/drawing/2014/main" id="{D6AD9C29-08CC-4177-A2DA-4935F00FEB25}"/>
              </a:ext>
            </a:extLst>
          </p:cNvPr>
          <p:cNvSpPr txBox="1"/>
          <p:nvPr/>
        </p:nvSpPr>
        <p:spPr>
          <a:xfrm>
            <a:off x="1905000" y="6443924"/>
            <a:ext cx="7402286" cy="230832"/>
          </a:xfrm>
          <a:prstGeom prst="rect">
            <a:avLst/>
          </a:prstGeom>
          <a:noFill/>
        </p:spPr>
        <p:txBody>
          <a:bodyPr wrap="square" rtlCol="0">
            <a:spAutoFit/>
          </a:bodyPr>
          <a:lstStyle/>
          <a:p>
            <a:r>
              <a:rPr lang="en-US" sz="900" dirty="0">
                <a:solidFill>
                  <a:schemeClr val="accent1"/>
                </a:solidFill>
                <a:latin typeface="Allstate Sans W" panose="02000603000000020004" pitchFamily="2" charset="0"/>
              </a:rPr>
              <a:t>Availability varies for Core Value Flex and Core Value Access. Core Value is only available in certain ZIP codes within Southern CA.</a:t>
            </a:r>
          </a:p>
        </p:txBody>
      </p:sp>
      <p:pic>
        <p:nvPicPr>
          <p:cNvPr id="8" name="Content Placeholder 7" descr="Map&#10;&#10;Description automatically generated">
            <a:extLst>
              <a:ext uri="{FF2B5EF4-FFF2-40B4-BE49-F238E27FC236}">
                <a16:creationId xmlns:a16="http://schemas.microsoft.com/office/drawing/2014/main" id="{20B0754C-551C-AD43-886B-70843CF42880}"/>
              </a:ext>
            </a:extLst>
          </p:cNvPr>
          <p:cNvPicPr>
            <a:picLocks noGrp="1" noChangeAspect="1"/>
          </p:cNvPicPr>
          <p:nvPr>
            <p:ph sz="quarter" idx="17"/>
          </p:nvPr>
        </p:nvPicPr>
        <p:blipFill>
          <a:blip r:embed="rId3"/>
          <a:stretch>
            <a:fillRect/>
          </a:stretch>
        </p:blipFill>
        <p:spPr>
          <a:xfrm>
            <a:off x="1764135" y="1528723"/>
            <a:ext cx="7543151" cy="4712130"/>
          </a:xfrm>
        </p:spPr>
      </p:pic>
    </p:spTree>
    <p:extLst>
      <p:ext uri="{BB962C8B-B14F-4D97-AF65-F5344CB8AC3E}">
        <p14:creationId xmlns:p14="http://schemas.microsoft.com/office/powerpoint/2010/main" val="3964591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C919B0-5EAC-4026-B43F-C1148259B46E}"/>
              </a:ext>
            </a:extLst>
          </p:cNvPr>
          <p:cNvSpPr>
            <a:spLocks noGrp="1"/>
          </p:cNvSpPr>
          <p:nvPr>
            <p:ph type="sldNum" sz="quarter" idx="17"/>
          </p:nvPr>
        </p:nvSpPr>
        <p:spPr/>
        <p:txBody>
          <a:bodyPr/>
          <a:lstStyle/>
          <a:p>
            <a:pPr algn="ctr">
              <a:defRPr/>
            </a:pPr>
            <a:fld id="{B4A077BA-F127-F04E-A4C8-F4B20C74119B}" type="slidenum">
              <a:rPr lang="en-US" smtClean="0"/>
              <a:pPr algn="ctr">
                <a:defRPr/>
              </a:pPr>
              <a:t>60</a:t>
            </a:fld>
            <a:endParaRPr lang="en-US" kern="600" spc="170" dirty="0"/>
          </a:p>
        </p:txBody>
      </p:sp>
      <p:sp>
        <p:nvSpPr>
          <p:cNvPr id="3" name="Content Placeholder 2">
            <a:extLst>
              <a:ext uri="{FF2B5EF4-FFF2-40B4-BE49-F238E27FC236}">
                <a16:creationId xmlns:a16="http://schemas.microsoft.com/office/drawing/2014/main" id="{617DE00B-9DE2-48F7-9B64-4FF4754833E0}"/>
              </a:ext>
            </a:extLst>
          </p:cNvPr>
          <p:cNvSpPr>
            <a:spLocks noGrp="1"/>
          </p:cNvSpPr>
          <p:nvPr>
            <p:ph sz="quarter" idx="18"/>
          </p:nvPr>
        </p:nvSpPr>
        <p:spPr>
          <a:xfrm>
            <a:off x="1069974" y="1612900"/>
            <a:ext cx="4721226" cy="4473956"/>
          </a:xfrm>
        </p:spPr>
        <p:txBody>
          <a:bodyPr/>
          <a:lstStyle/>
          <a:p>
            <a:r>
              <a:rPr lang="en-US" dirty="0"/>
              <a:t>A Core Value specific Employer Agreement is required.</a:t>
            </a:r>
          </a:p>
          <a:p>
            <a:pPr marL="0" indent="0">
              <a:buNone/>
            </a:pPr>
            <a:endParaRPr lang="en-US" sz="1200" dirty="0"/>
          </a:p>
          <a:p>
            <a:r>
              <a:rPr lang="en-US" dirty="0"/>
              <a:t>Remainder of documentation is the same as the other Allstate Benefits Self-Funded Programs.</a:t>
            </a:r>
          </a:p>
        </p:txBody>
      </p:sp>
      <p:sp>
        <p:nvSpPr>
          <p:cNvPr id="5" name="Title 4">
            <a:extLst>
              <a:ext uri="{FF2B5EF4-FFF2-40B4-BE49-F238E27FC236}">
                <a16:creationId xmlns:a16="http://schemas.microsoft.com/office/drawing/2014/main" id="{F62E1811-4D8C-45FB-AA97-3879FA5B9607}"/>
              </a:ext>
            </a:extLst>
          </p:cNvPr>
          <p:cNvSpPr>
            <a:spLocks noGrp="1"/>
          </p:cNvSpPr>
          <p:nvPr>
            <p:ph type="title"/>
          </p:nvPr>
        </p:nvSpPr>
        <p:spPr/>
        <p:txBody>
          <a:bodyPr/>
          <a:lstStyle/>
          <a:p>
            <a:r>
              <a:rPr lang="en-US" dirty="0"/>
              <a:t>Application Requirements</a:t>
            </a:r>
          </a:p>
        </p:txBody>
      </p:sp>
      <p:pic>
        <p:nvPicPr>
          <p:cNvPr id="7" name="Picture Placeholder 2">
            <a:extLst>
              <a:ext uri="{FF2B5EF4-FFF2-40B4-BE49-F238E27FC236}">
                <a16:creationId xmlns:a16="http://schemas.microsoft.com/office/drawing/2014/main" id="{CF998938-7CA7-4378-AB4B-39EC7C08CC47}"/>
              </a:ext>
            </a:extLst>
          </p:cNvPr>
          <p:cNvPicPr>
            <a:picLocks noGrp="1" noChangeAspect="1"/>
          </p:cNvPicPr>
          <p:nvPr>
            <p:ph sz="quarter" idx="19"/>
          </p:nvPr>
        </p:nvPicPr>
        <p:blipFill rotWithShape="1">
          <a:blip r:embed="rId3" cstate="email">
            <a:extLst>
              <a:ext uri="{28A0092B-C50C-407E-A947-70E740481C1C}">
                <a14:useLocalDpi xmlns:a14="http://schemas.microsoft.com/office/drawing/2010/main"/>
              </a:ext>
            </a:extLst>
          </a:blip>
          <a:srcRect/>
          <a:stretch/>
        </p:blipFill>
        <p:spPr>
          <a:xfrm>
            <a:off x="6400802" y="1612900"/>
            <a:ext cx="4473575" cy="4473575"/>
          </a:xfrm>
          <a:prstGeom prst="rect">
            <a:avLst/>
          </a:prstGeom>
        </p:spPr>
      </p:pic>
    </p:spTree>
    <p:extLst>
      <p:ext uri="{BB962C8B-B14F-4D97-AF65-F5344CB8AC3E}">
        <p14:creationId xmlns:p14="http://schemas.microsoft.com/office/powerpoint/2010/main" val="1517018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749E8E-4965-4571-B845-E0375EE509B7}"/>
              </a:ext>
            </a:extLst>
          </p:cNvPr>
          <p:cNvSpPr>
            <a:spLocks noGrp="1"/>
          </p:cNvSpPr>
          <p:nvPr>
            <p:ph type="sldNum" sz="quarter" idx="12"/>
          </p:nvPr>
        </p:nvSpPr>
        <p:spPr/>
        <p:txBody>
          <a:bodyPr/>
          <a:lstStyle/>
          <a:p>
            <a:pPr algn="ctr">
              <a:defRPr/>
            </a:pPr>
            <a:fld id="{B4A077BA-F127-F04E-A4C8-F4B20C74119B}" type="slidenum">
              <a:rPr lang="en-US" smtClean="0"/>
              <a:pPr algn="ctr">
                <a:defRPr/>
              </a:pPr>
              <a:t>61</a:t>
            </a:fld>
            <a:endParaRPr lang="en-US" dirty="0"/>
          </a:p>
        </p:txBody>
      </p:sp>
      <p:sp>
        <p:nvSpPr>
          <p:cNvPr id="4" name="Text Placeholder 3">
            <a:extLst>
              <a:ext uri="{FF2B5EF4-FFF2-40B4-BE49-F238E27FC236}">
                <a16:creationId xmlns:a16="http://schemas.microsoft.com/office/drawing/2014/main" id="{8A8443FF-F34F-41BB-A4AC-02D864E33262}"/>
              </a:ext>
            </a:extLst>
          </p:cNvPr>
          <p:cNvSpPr>
            <a:spLocks noGrp="1"/>
          </p:cNvSpPr>
          <p:nvPr>
            <p:ph type="body" sz="quarter" idx="10"/>
          </p:nvPr>
        </p:nvSpPr>
        <p:spPr>
          <a:xfrm>
            <a:off x="2794000" y="2426303"/>
            <a:ext cx="8822316" cy="2005394"/>
          </a:xfrm>
        </p:spPr>
        <p:txBody>
          <a:bodyPr anchor="ctr"/>
          <a:lstStyle/>
          <a:p>
            <a:r>
              <a:rPr lang="en-US" sz="5400" dirty="0"/>
              <a:t>Agent Training &amp; Compensation</a:t>
            </a:r>
          </a:p>
        </p:txBody>
      </p:sp>
    </p:spTree>
    <p:extLst>
      <p:ext uri="{BB962C8B-B14F-4D97-AF65-F5344CB8AC3E}">
        <p14:creationId xmlns:p14="http://schemas.microsoft.com/office/powerpoint/2010/main" val="1629847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3146A-5E06-4850-A665-431A4C8ED8C2}"/>
              </a:ext>
            </a:extLst>
          </p:cNvPr>
          <p:cNvSpPr>
            <a:spLocks noGrp="1"/>
          </p:cNvSpPr>
          <p:nvPr>
            <p:ph sz="quarter" idx="17"/>
          </p:nvPr>
        </p:nvSpPr>
        <p:spPr>
          <a:xfrm>
            <a:off x="1060450" y="1612900"/>
            <a:ext cx="10217150" cy="4464431"/>
          </a:xfrm>
        </p:spPr>
        <p:txBody>
          <a:bodyPr/>
          <a:lstStyle/>
          <a:p>
            <a:r>
              <a:rPr lang="en-US" dirty="0"/>
              <a:t>Agents are required to complete the Agent Certification quiz at the following URL:</a:t>
            </a:r>
          </a:p>
          <a:p>
            <a:pPr lvl="1"/>
            <a:r>
              <a:rPr lang="en-US" dirty="0">
                <a:solidFill>
                  <a:schemeClr val="accent3"/>
                </a:solidFill>
                <a:hlinkClick r:id="rId3"/>
              </a:rPr>
              <a:t>https://www.surveymonkey.com/r/ALLSTATEBENEFITS-COREVALUECERT</a:t>
            </a:r>
            <a:endParaRPr lang="en-US" sz="1200" dirty="0"/>
          </a:p>
          <a:p>
            <a:r>
              <a:rPr lang="en-US" dirty="0"/>
              <a:t>Certification requirement will be checked at time of underwriting.</a:t>
            </a:r>
          </a:p>
        </p:txBody>
      </p:sp>
      <p:sp>
        <p:nvSpPr>
          <p:cNvPr id="3" name="Title 2">
            <a:extLst>
              <a:ext uri="{FF2B5EF4-FFF2-40B4-BE49-F238E27FC236}">
                <a16:creationId xmlns:a16="http://schemas.microsoft.com/office/drawing/2014/main" id="{4D432A83-586D-4619-9275-A35F21A37424}"/>
              </a:ext>
            </a:extLst>
          </p:cNvPr>
          <p:cNvSpPr>
            <a:spLocks noGrp="1"/>
          </p:cNvSpPr>
          <p:nvPr>
            <p:ph type="title"/>
          </p:nvPr>
        </p:nvSpPr>
        <p:spPr/>
        <p:txBody>
          <a:bodyPr/>
          <a:lstStyle/>
          <a:p>
            <a:r>
              <a:rPr lang="en-US" dirty="0"/>
              <a:t>Agent Training Requirements</a:t>
            </a:r>
          </a:p>
        </p:txBody>
      </p:sp>
      <p:sp>
        <p:nvSpPr>
          <p:cNvPr id="4" name="Slide Number Placeholder 3">
            <a:extLst>
              <a:ext uri="{FF2B5EF4-FFF2-40B4-BE49-F238E27FC236}">
                <a16:creationId xmlns:a16="http://schemas.microsoft.com/office/drawing/2014/main" id="{B7FDFB23-6E60-4995-AB3F-A7AA436FCAE5}"/>
              </a:ext>
            </a:extLst>
          </p:cNvPr>
          <p:cNvSpPr>
            <a:spLocks noGrp="1"/>
          </p:cNvSpPr>
          <p:nvPr>
            <p:ph type="sldNum" sz="quarter" idx="16"/>
          </p:nvPr>
        </p:nvSpPr>
        <p:spPr/>
        <p:txBody>
          <a:bodyPr/>
          <a:lstStyle/>
          <a:p>
            <a:pPr algn="ctr">
              <a:defRPr/>
            </a:pPr>
            <a:fld id="{B4A077BA-F127-F04E-A4C8-F4B20C74119B}" type="slidenum">
              <a:rPr lang="en-US" smtClean="0"/>
              <a:pPr algn="ctr">
                <a:defRPr/>
              </a:pPr>
              <a:t>62</a:t>
            </a:fld>
            <a:endParaRPr lang="en-US" kern="600" spc="170" dirty="0"/>
          </a:p>
        </p:txBody>
      </p:sp>
    </p:spTree>
    <p:extLst>
      <p:ext uri="{BB962C8B-B14F-4D97-AF65-F5344CB8AC3E}">
        <p14:creationId xmlns:p14="http://schemas.microsoft.com/office/powerpoint/2010/main" val="3485586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91FE4-C316-45E4-B779-01C56767EA2E}"/>
              </a:ext>
            </a:extLst>
          </p:cNvPr>
          <p:cNvSpPr>
            <a:spLocks noGrp="1"/>
          </p:cNvSpPr>
          <p:nvPr>
            <p:ph sz="quarter" idx="17"/>
          </p:nvPr>
        </p:nvSpPr>
        <p:spPr>
          <a:xfrm>
            <a:off x="1060450" y="1612900"/>
            <a:ext cx="10544175" cy="4464431"/>
          </a:xfrm>
        </p:spPr>
        <p:txBody>
          <a:bodyPr/>
          <a:lstStyle/>
          <a:p>
            <a:r>
              <a:rPr lang="en-US" dirty="0"/>
              <a:t>Compensation is 1% higher than the traditional Allstate Benefits Self-Funded schedule.</a:t>
            </a:r>
          </a:p>
          <a:p>
            <a:pPr lvl="1"/>
            <a:r>
              <a:rPr lang="en-US" dirty="0"/>
              <a:t>The 1% will automatically be added to the writing agent’s compensation.</a:t>
            </a:r>
          </a:p>
          <a:p>
            <a:pPr lvl="1"/>
            <a:r>
              <a:rPr lang="en-US" dirty="0"/>
              <a:t>For non-direct paid, the compensation will be paid to the agency.</a:t>
            </a:r>
          </a:p>
          <a:p>
            <a:pPr marL="0" indent="0">
              <a:buNone/>
            </a:pPr>
            <a:endParaRPr lang="en-US" sz="1200" dirty="0"/>
          </a:p>
          <a:p>
            <a:r>
              <a:rPr lang="en-US" dirty="0"/>
              <a:t>Dial up or down on compensation is allowed.</a:t>
            </a:r>
          </a:p>
          <a:p>
            <a:pPr marL="0" indent="0">
              <a:buNone/>
            </a:pPr>
            <a:endParaRPr lang="en-US" sz="1200" dirty="0"/>
          </a:p>
          <a:p>
            <a:r>
              <a:rPr lang="en-US" dirty="0"/>
              <a:t>Reissue compensation is 1% lower than new business.</a:t>
            </a:r>
          </a:p>
        </p:txBody>
      </p:sp>
      <p:sp>
        <p:nvSpPr>
          <p:cNvPr id="3" name="Title 2">
            <a:extLst>
              <a:ext uri="{FF2B5EF4-FFF2-40B4-BE49-F238E27FC236}">
                <a16:creationId xmlns:a16="http://schemas.microsoft.com/office/drawing/2014/main" id="{9E2F0D60-957F-4590-855D-70E9BD724D59}"/>
              </a:ext>
            </a:extLst>
          </p:cNvPr>
          <p:cNvSpPr>
            <a:spLocks noGrp="1"/>
          </p:cNvSpPr>
          <p:nvPr>
            <p:ph type="title"/>
          </p:nvPr>
        </p:nvSpPr>
        <p:spPr/>
        <p:txBody>
          <a:bodyPr/>
          <a:lstStyle/>
          <a:p>
            <a:r>
              <a:rPr lang="en-US" dirty="0"/>
              <a:t>Agent Compensation</a:t>
            </a:r>
          </a:p>
        </p:txBody>
      </p:sp>
      <p:sp>
        <p:nvSpPr>
          <p:cNvPr id="4" name="Slide Number Placeholder 3">
            <a:extLst>
              <a:ext uri="{FF2B5EF4-FFF2-40B4-BE49-F238E27FC236}">
                <a16:creationId xmlns:a16="http://schemas.microsoft.com/office/drawing/2014/main" id="{0101C94A-8A56-48F2-8D44-14A1B148A934}"/>
              </a:ext>
            </a:extLst>
          </p:cNvPr>
          <p:cNvSpPr>
            <a:spLocks noGrp="1"/>
          </p:cNvSpPr>
          <p:nvPr>
            <p:ph type="sldNum" sz="quarter" idx="16"/>
          </p:nvPr>
        </p:nvSpPr>
        <p:spPr/>
        <p:txBody>
          <a:bodyPr/>
          <a:lstStyle/>
          <a:p>
            <a:pPr algn="ctr">
              <a:defRPr/>
            </a:pPr>
            <a:fld id="{B4A077BA-F127-F04E-A4C8-F4B20C74119B}" type="slidenum">
              <a:rPr lang="en-US" smtClean="0"/>
              <a:pPr algn="ctr">
                <a:defRPr/>
              </a:pPr>
              <a:t>63</a:t>
            </a:fld>
            <a:endParaRPr lang="en-US" kern="600" spc="170" dirty="0"/>
          </a:p>
        </p:txBody>
      </p:sp>
    </p:spTree>
    <p:extLst>
      <p:ext uri="{BB962C8B-B14F-4D97-AF65-F5344CB8AC3E}">
        <p14:creationId xmlns:p14="http://schemas.microsoft.com/office/powerpoint/2010/main" val="4123780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DB441-D53E-4456-9ADB-62CF2F589A07}"/>
              </a:ext>
            </a:extLst>
          </p:cNvPr>
          <p:cNvSpPr>
            <a:spLocks noGrp="1"/>
          </p:cNvSpPr>
          <p:nvPr>
            <p:ph type="sldNum" sz="quarter" idx="17"/>
          </p:nvPr>
        </p:nvSpPr>
        <p:spPr/>
        <p:txBody>
          <a:bodyPr/>
          <a:lstStyle/>
          <a:p>
            <a:fld id="{B4A077BA-F127-F04E-A4C8-F4B20C74119B}" type="slidenum">
              <a:rPr lang="en-US" smtClean="0"/>
              <a:pPr/>
              <a:t>64</a:t>
            </a:fld>
            <a:endParaRPr lang="en-US" dirty="0"/>
          </a:p>
        </p:txBody>
      </p:sp>
      <p:sp>
        <p:nvSpPr>
          <p:cNvPr id="5" name="Title 4">
            <a:extLst>
              <a:ext uri="{FF2B5EF4-FFF2-40B4-BE49-F238E27FC236}">
                <a16:creationId xmlns:a16="http://schemas.microsoft.com/office/drawing/2014/main" id="{B3E02B36-A977-49E6-9051-6B13B53B3B1C}"/>
              </a:ext>
            </a:extLst>
          </p:cNvPr>
          <p:cNvSpPr>
            <a:spLocks noGrp="1"/>
          </p:cNvSpPr>
          <p:nvPr>
            <p:ph type="title"/>
          </p:nvPr>
        </p:nvSpPr>
        <p:spPr/>
        <p:txBody>
          <a:bodyPr/>
          <a:lstStyle/>
          <a:p>
            <a:r>
              <a:rPr lang="en-US" dirty="0"/>
              <a:t>Core Value</a:t>
            </a:r>
          </a:p>
        </p:txBody>
      </p:sp>
      <p:sp>
        <p:nvSpPr>
          <p:cNvPr id="10" name="Text Placeholder 9">
            <a:extLst>
              <a:ext uri="{FF2B5EF4-FFF2-40B4-BE49-F238E27FC236}">
                <a16:creationId xmlns:a16="http://schemas.microsoft.com/office/drawing/2014/main" id="{38530B32-C8EE-4254-B9CB-5E7F114AD820}"/>
              </a:ext>
            </a:extLst>
          </p:cNvPr>
          <p:cNvSpPr>
            <a:spLocks noGrp="1"/>
          </p:cNvSpPr>
          <p:nvPr>
            <p:ph type="body" sz="quarter" idx="20"/>
          </p:nvPr>
        </p:nvSpPr>
        <p:spPr/>
        <p:txBody>
          <a:bodyPr/>
          <a:lstStyle/>
          <a:p>
            <a:r>
              <a:rPr lang="en-US" dirty="0"/>
              <a:t>Recap</a:t>
            </a:r>
          </a:p>
        </p:txBody>
      </p:sp>
      <p:sp>
        <p:nvSpPr>
          <p:cNvPr id="9" name="Content Placeholder 2">
            <a:extLst>
              <a:ext uri="{FF2B5EF4-FFF2-40B4-BE49-F238E27FC236}">
                <a16:creationId xmlns:a16="http://schemas.microsoft.com/office/drawing/2014/main" id="{AFC926F3-2372-3441-8EB8-2417CDEF8F88}"/>
              </a:ext>
            </a:extLst>
          </p:cNvPr>
          <p:cNvSpPr txBox="1">
            <a:spLocks/>
          </p:cNvSpPr>
          <p:nvPr/>
        </p:nvSpPr>
        <p:spPr bwMode="auto">
          <a:xfrm>
            <a:off x="1222374" y="2200656"/>
            <a:ext cx="472122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Quality benefits</a:t>
            </a:r>
          </a:p>
          <a:p>
            <a:r>
              <a:rPr lang="en-US"/>
              <a:t>Member Advocacy Program</a:t>
            </a:r>
          </a:p>
          <a:p>
            <a:r>
              <a:rPr lang="en-US"/>
              <a:t>Healthcare Bluebook Tool</a:t>
            </a:r>
            <a:endParaRPr lang="en-US" dirty="0"/>
          </a:p>
        </p:txBody>
      </p:sp>
      <p:sp>
        <p:nvSpPr>
          <p:cNvPr id="11" name="Content Placeholder 3">
            <a:extLst>
              <a:ext uri="{FF2B5EF4-FFF2-40B4-BE49-F238E27FC236}">
                <a16:creationId xmlns:a16="http://schemas.microsoft.com/office/drawing/2014/main" id="{8A03E6FE-7925-ED41-B6E6-B923D32232A4}"/>
              </a:ext>
            </a:extLst>
          </p:cNvPr>
          <p:cNvSpPr txBox="1">
            <a:spLocks/>
          </p:cNvSpPr>
          <p:nvPr/>
        </p:nvSpPr>
        <p:spPr bwMode="auto">
          <a:xfrm>
            <a:off x="6107113" y="2200656"/>
            <a:ext cx="4721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tabLst/>
              <a:defRPr sz="2400"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18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sz="1600"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Rates are often lower </a:t>
            </a:r>
            <a:br>
              <a:rPr lang="en-US"/>
            </a:br>
            <a:r>
              <a:rPr lang="en-US"/>
              <a:t>than self-funded PPO plans</a:t>
            </a:r>
          </a:p>
          <a:p>
            <a:r>
              <a:rPr lang="en-US"/>
              <a:t>Access to MeMD®</a:t>
            </a:r>
          </a:p>
          <a:p>
            <a:r>
              <a:rPr lang="en-US"/>
              <a:t>Stop-loss insurance</a:t>
            </a:r>
            <a:endParaRPr lang="en-US" dirty="0"/>
          </a:p>
        </p:txBody>
      </p:sp>
    </p:spTree>
    <p:extLst>
      <p:ext uri="{BB962C8B-B14F-4D97-AF65-F5344CB8AC3E}">
        <p14:creationId xmlns:p14="http://schemas.microsoft.com/office/powerpoint/2010/main" val="59598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C2D6F-4969-4B98-A61C-636CC5885E04}"/>
              </a:ext>
            </a:extLst>
          </p:cNvPr>
          <p:cNvSpPr>
            <a:spLocks noGrp="1"/>
          </p:cNvSpPr>
          <p:nvPr>
            <p:ph type="sldNum" sz="quarter" idx="12"/>
          </p:nvPr>
        </p:nvSpPr>
        <p:spPr/>
        <p:txBody>
          <a:bodyPr/>
          <a:lstStyle/>
          <a:p>
            <a:pPr algn="ctr">
              <a:defRPr/>
            </a:pPr>
            <a:fld id="{B4A077BA-F127-F04E-A4C8-F4B20C74119B}" type="slidenum">
              <a:rPr lang="en-US" smtClean="0"/>
              <a:pPr algn="ctr">
                <a:defRPr/>
              </a:pPr>
              <a:t>65</a:t>
            </a:fld>
            <a:endParaRPr lang="en-US" dirty="0"/>
          </a:p>
        </p:txBody>
      </p:sp>
      <p:sp>
        <p:nvSpPr>
          <p:cNvPr id="4" name="Text Placeholder 3">
            <a:extLst>
              <a:ext uri="{FF2B5EF4-FFF2-40B4-BE49-F238E27FC236}">
                <a16:creationId xmlns:a16="http://schemas.microsoft.com/office/drawing/2014/main" id="{0488B991-98D9-4EA6-8D8A-C06E5A5B9B15}"/>
              </a:ext>
            </a:extLst>
          </p:cNvPr>
          <p:cNvSpPr>
            <a:spLocks noGrp="1"/>
          </p:cNvSpPr>
          <p:nvPr>
            <p:ph type="body" sz="quarter" idx="10"/>
          </p:nvPr>
        </p:nvSpPr>
        <p:spPr>
          <a:xfrm>
            <a:off x="2794000" y="2426303"/>
            <a:ext cx="8822316" cy="2005394"/>
          </a:xfrm>
        </p:spPr>
        <p:txBody>
          <a:bodyPr anchor="ctr"/>
          <a:lstStyle/>
          <a:p>
            <a:r>
              <a:rPr lang="en-US" sz="5400" dirty="0"/>
              <a:t>Common Questions</a:t>
            </a:r>
          </a:p>
        </p:txBody>
      </p:sp>
    </p:spTree>
    <p:extLst>
      <p:ext uri="{BB962C8B-B14F-4D97-AF65-F5344CB8AC3E}">
        <p14:creationId xmlns:p14="http://schemas.microsoft.com/office/powerpoint/2010/main" val="1632493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0A1F-30B8-46B0-902F-AE0DD5BB5379}"/>
              </a:ext>
            </a:extLst>
          </p:cNvPr>
          <p:cNvSpPr>
            <a:spLocks noGrp="1"/>
          </p:cNvSpPr>
          <p:nvPr>
            <p:ph sz="quarter" idx="17"/>
          </p:nvPr>
        </p:nvSpPr>
        <p:spPr>
          <a:xfrm>
            <a:off x="1060451" y="1612900"/>
            <a:ext cx="9629320" cy="4679043"/>
          </a:xfrm>
        </p:spPr>
        <p:txBody>
          <a:bodyPr>
            <a:normAutofit fontScale="92500" lnSpcReduction="20000"/>
          </a:bodyPr>
          <a:lstStyle/>
          <a:p>
            <a:r>
              <a:rPr lang="en-US" dirty="0"/>
              <a:t>How will the experience differ from my current block of Allstate business with Allied?</a:t>
            </a:r>
          </a:p>
          <a:p>
            <a:pPr lvl="1"/>
            <a:r>
              <a:rPr lang="en-US" dirty="0"/>
              <a:t>The experience will be very similar to what you see when selling our Traditional or Advantage plans. Administration is through Allied, but Core Value has a dedicated customer service team. Allied Portal access remains the same and compensation payments will be handled the same as with our other plans.</a:t>
            </a:r>
          </a:p>
          <a:p>
            <a:pPr marL="0" indent="0">
              <a:buNone/>
            </a:pPr>
            <a:endParaRPr lang="en-US" sz="700" dirty="0"/>
          </a:p>
          <a:p>
            <a:r>
              <a:rPr lang="en-US" dirty="0"/>
              <a:t>How can I explain the balance bill process easily to my group’s employees?</a:t>
            </a:r>
          </a:p>
          <a:p>
            <a:pPr lvl="1"/>
            <a:r>
              <a:rPr lang="en-US" dirty="0"/>
              <a:t>Balance billing happens to out-of-network charges in a PPO plan as well. A provider may bill for amounts beyond what the plan determines is a reasonable fee for services. When this happens, it’s called a balance bill. With Core Value, the Member Advocacy Program (MAP) is available to work with the provider to remove the burden from the member.</a:t>
            </a:r>
          </a:p>
        </p:txBody>
      </p:sp>
      <p:sp>
        <p:nvSpPr>
          <p:cNvPr id="3" name="Title 2">
            <a:extLst>
              <a:ext uri="{FF2B5EF4-FFF2-40B4-BE49-F238E27FC236}">
                <a16:creationId xmlns:a16="http://schemas.microsoft.com/office/drawing/2014/main" id="{C78D2820-F0E3-4A5A-B131-6002C6126193}"/>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3C37BE48-2E68-4268-A2E9-A6540E795F68}"/>
              </a:ext>
            </a:extLst>
          </p:cNvPr>
          <p:cNvSpPr>
            <a:spLocks noGrp="1"/>
          </p:cNvSpPr>
          <p:nvPr>
            <p:ph type="sldNum" sz="quarter" idx="16"/>
          </p:nvPr>
        </p:nvSpPr>
        <p:spPr/>
        <p:txBody>
          <a:bodyPr/>
          <a:lstStyle/>
          <a:p>
            <a:pPr algn="ctr">
              <a:defRPr/>
            </a:pPr>
            <a:fld id="{B4A077BA-F127-F04E-A4C8-F4B20C74119B}" type="slidenum">
              <a:rPr lang="en-US" smtClean="0"/>
              <a:pPr algn="ctr">
                <a:defRPr/>
              </a:pPr>
              <a:t>66</a:t>
            </a:fld>
            <a:endParaRPr lang="en-US" kern="600" spc="170" dirty="0"/>
          </a:p>
        </p:txBody>
      </p:sp>
    </p:spTree>
    <p:extLst>
      <p:ext uri="{BB962C8B-B14F-4D97-AF65-F5344CB8AC3E}">
        <p14:creationId xmlns:p14="http://schemas.microsoft.com/office/powerpoint/2010/main" val="3769423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0A1F-30B8-46B0-902F-AE0DD5BB5379}"/>
              </a:ext>
            </a:extLst>
          </p:cNvPr>
          <p:cNvSpPr>
            <a:spLocks noGrp="1"/>
          </p:cNvSpPr>
          <p:nvPr>
            <p:ph sz="quarter" idx="17"/>
          </p:nvPr>
        </p:nvSpPr>
        <p:spPr>
          <a:xfrm>
            <a:off x="1060451" y="1409700"/>
            <a:ext cx="9879692" cy="4991100"/>
          </a:xfrm>
        </p:spPr>
        <p:txBody>
          <a:bodyPr>
            <a:normAutofit fontScale="92500" lnSpcReduction="10000"/>
          </a:bodyPr>
          <a:lstStyle/>
          <a:p>
            <a:r>
              <a:rPr lang="en-US" dirty="0"/>
              <a:t>What are some examples of a balance bill that is NOT eligible for MAP?</a:t>
            </a:r>
          </a:p>
          <a:p>
            <a:pPr lvl="1"/>
            <a:r>
              <a:rPr lang="en-US" i="1" dirty="0"/>
              <a:t>Example 1</a:t>
            </a:r>
            <a:r>
              <a:rPr lang="en-US" dirty="0"/>
              <a:t>: A member has a medically necessary office-visit surgery (covered service) and non-medically necessary cosmetic Botox injections (non-covered service) at the same visit. MAP will assist with any balance bill for the surgery, but the Botox charges are not eligible for MAP. </a:t>
            </a:r>
          </a:p>
          <a:p>
            <a:pPr lvl="1"/>
            <a:r>
              <a:rPr lang="en-US" i="1" dirty="0"/>
              <a:t>Example 2</a:t>
            </a:r>
            <a:r>
              <a:rPr lang="en-US" dirty="0"/>
              <a:t>: A member goes to an emergency room for treatment of a cold (non-emergency treatment). The covered charges are subject to a 30% penalty for non-emergency use of an ER. The penalties, as well as any balance bill for the emergency room treatment, are not eligible for MAP.</a:t>
            </a:r>
          </a:p>
          <a:p>
            <a:pPr lvl="1"/>
            <a:r>
              <a:rPr lang="en-US" i="1" dirty="0"/>
              <a:t>Example 3</a:t>
            </a:r>
            <a:r>
              <a:rPr lang="en-US" dirty="0"/>
              <a:t>: A member has a medically necessary office-visit surgery (covered service), and the provider bills the member for the amount not covered by the plan because it is attributable to the member’s deductible. Such amounts are not eligible for MAP. </a:t>
            </a:r>
          </a:p>
          <a:p>
            <a:pPr lvl="2"/>
            <a:r>
              <a:rPr lang="en-US" dirty="0"/>
              <a:t>However, in this instance, the member can call MAP to confirm whether such amounts should be paid by the member.</a:t>
            </a:r>
          </a:p>
        </p:txBody>
      </p:sp>
      <p:sp>
        <p:nvSpPr>
          <p:cNvPr id="3" name="Title 2">
            <a:extLst>
              <a:ext uri="{FF2B5EF4-FFF2-40B4-BE49-F238E27FC236}">
                <a16:creationId xmlns:a16="http://schemas.microsoft.com/office/drawing/2014/main" id="{C78D2820-F0E3-4A5A-B131-6002C6126193}"/>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3C37BE48-2E68-4268-A2E9-A6540E795F68}"/>
              </a:ext>
            </a:extLst>
          </p:cNvPr>
          <p:cNvSpPr>
            <a:spLocks noGrp="1"/>
          </p:cNvSpPr>
          <p:nvPr>
            <p:ph type="sldNum" sz="quarter" idx="16"/>
          </p:nvPr>
        </p:nvSpPr>
        <p:spPr/>
        <p:txBody>
          <a:bodyPr/>
          <a:lstStyle/>
          <a:p>
            <a:pPr algn="ctr">
              <a:defRPr/>
            </a:pPr>
            <a:fld id="{B4A077BA-F127-F04E-A4C8-F4B20C74119B}" type="slidenum">
              <a:rPr lang="en-US" smtClean="0"/>
              <a:pPr algn="ctr">
                <a:defRPr/>
              </a:pPr>
              <a:t>67</a:t>
            </a:fld>
            <a:endParaRPr lang="en-US" kern="600" spc="170" dirty="0"/>
          </a:p>
        </p:txBody>
      </p:sp>
    </p:spTree>
    <p:extLst>
      <p:ext uri="{BB962C8B-B14F-4D97-AF65-F5344CB8AC3E}">
        <p14:creationId xmlns:p14="http://schemas.microsoft.com/office/powerpoint/2010/main" val="119411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0A1F-30B8-46B0-902F-AE0DD5BB5379}"/>
              </a:ext>
            </a:extLst>
          </p:cNvPr>
          <p:cNvSpPr>
            <a:spLocks noGrp="1"/>
          </p:cNvSpPr>
          <p:nvPr>
            <p:ph sz="quarter" idx="17"/>
          </p:nvPr>
        </p:nvSpPr>
        <p:spPr>
          <a:xfrm>
            <a:off x="1060451" y="1612900"/>
            <a:ext cx="9803492" cy="4526643"/>
          </a:xfrm>
        </p:spPr>
        <p:txBody>
          <a:bodyPr>
            <a:normAutofit/>
          </a:bodyPr>
          <a:lstStyle/>
          <a:p>
            <a:r>
              <a:rPr lang="en-US" dirty="0"/>
              <a:t>What is the required timeline on reporting a balance bill to MAP?</a:t>
            </a:r>
          </a:p>
          <a:p>
            <a:pPr lvl="1"/>
            <a:r>
              <a:rPr lang="en-US" dirty="0"/>
              <a:t>Balance bills should be reported to MAP as soon as possible, but in no event later than 90 days from receiving the balance bill or the end of the TLO, whichever comes first.</a:t>
            </a:r>
          </a:p>
          <a:p>
            <a:pPr marL="0" indent="0">
              <a:buNone/>
            </a:pPr>
            <a:endParaRPr lang="en-US" sz="1200" dirty="0"/>
          </a:p>
          <a:p>
            <a:r>
              <a:rPr lang="en-US" dirty="0"/>
              <a:t>What if an employee doesn’t report the balance bill to MAP?</a:t>
            </a:r>
          </a:p>
          <a:p>
            <a:pPr lvl="1"/>
            <a:r>
              <a:rPr lang="en-US" dirty="0"/>
              <a:t>MAP will not be initiated and the employee may continue to get billed from the provider without MAP assistance. It is essential for employees to call the Member Advocacy Program as soon as they receive a balance bill to avoid any future collection activity.</a:t>
            </a:r>
          </a:p>
        </p:txBody>
      </p:sp>
      <p:sp>
        <p:nvSpPr>
          <p:cNvPr id="3" name="Title 2">
            <a:extLst>
              <a:ext uri="{FF2B5EF4-FFF2-40B4-BE49-F238E27FC236}">
                <a16:creationId xmlns:a16="http://schemas.microsoft.com/office/drawing/2014/main" id="{C78D2820-F0E3-4A5A-B131-6002C6126193}"/>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3C37BE48-2E68-4268-A2E9-A6540E795F68}"/>
              </a:ext>
            </a:extLst>
          </p:cNvPr>
          <p:cNvSpPr>
            <a:spLocks noGrp="1"/>
          </p:cNvSpPr>
          <p:nvPr>
            <p:ph type="sldNum" sz="quarter" idx="16"/>
          </p:nvPr>
        </p:nvSpPr>
        <p:spPr/>
        <p:txBody>
          <a:bodyPr/>
          <a:lstStyle/>
          <a:p>
            <a:pPr algn="ctr">
              <a:defRPr/>
            </a:pPr>
            <a:fld id="{B4A077BA-F127-F04E-A4C8-F4B20C74119B}" type="slidenum">
              <a:rPr lang="en-US" smtClean="0"/>
              <a:pPr algn="ctr">
                <a:defRPr/>
              </a:pPr>
              <a:t>68</a:t>
            </a:fld>
            <a:endParaRPr lang="en-US" kern="600" spc="170" dirty="0"/>
          </a:p>
        </p:txBody>
      </p:sp>
    </p:spTree>
    <p:extLst>
      <p:ext uri="{BB962C8B-B14F-4D97-AF65-F5344CB8AC3E}">
        <p14:creationId xmlns:p14="http://schemas.microsoft.com/office/powerpoint/2010/main" val="2248273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0A1F-30B8-46B0-902F-AE0DD5BB5379}"/>
              </a:ext>
            </a:extLst>
          </p:cNvPr>
          <p:cNvSpPr>
            <a:spLocks noGrp="1"/>
          </p:cNvSpPr>
          <p:nvPr>
            <p:ph sz="quarter" idx="17"/>
          </p:nvPr>
        </p:nvSpPr>
        <p:spPr>
          <a:xfrm>
            <a:off x="1060451" y="1612899"/>
            <a:ext cx="9618436" cy="4842329"/>
          </a:xfrm>
        </p:spPr>
        <p:txBody>
          <a:bodyPr>
            <a:normAutofit lnSpcReduction="10000"/>
          </a:bodyPr>
          <a:lstStyle/>
          <a:p>
            <a:r>
              <a:rPr lang="en-US" dirty="0"/>
              <a:t>What does a member need to do if a provider does not understand how the plan works or refuses to accept the member as a patient?</a:t>
            </a:r>
          </a:p>
          <a:p>
            <a:pPr lvl="1"/>
            <a:r>
              <a:rPr lang="en-US" dirty="0"/>
              <a:t>Ask the provider call the MAP team.</a:t>
            </a:r>
          </a:p>
          <a:p>
            <a:pPr lvl="1"/>
            <a:endParaRPr lang="en-US" sz="600" dirty="0"/>
          </a:p>
          <a:p>
            <a:r>
              <a:rPr lang="en-US" dirty="0"/>
              <a:t>How can I ensure providers work with Allied/MAP and do not go directly to the employees?</a:t>
            </a:r>
          </a:p>
          <a:p>
            <a:pPr lvl="1"/>
            <a:r>
              <a:rPr lang="en-US" dirty="0"/>
              <a:t>The MAP program is typically initiated when an employee/member calls after having received a balance bill. The provider does not pre-negotiate charges. Educating the employer to help employees know what to do if a balance bill is received is critical to the member experience. Employee MAP flyers will be included with all ID cards and with each EOB delivery.</a:t>
            </a:r>
          </a:p>
        </p:txBody>
      </p:sp>
      <p:sp>
        <p:nvSpPr>
          <p:cNvPr id="3" name="Title 2">
            <a:extLst>
              <a:ext uri="{FF2B5EF4-FFF2-40B4-BE49-F238E27FC236}">
                <a16:creationId xmlns:a16="http://schemas.microsoft.com/office/drawing/2014/main" id="{C78D2820-F0E3-4A5A-B131-6002C6126193}"/>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3C37BE48-2E68-4268-A2E9-A6540E795F68}"/>
              </a:ext>
            </a:extLst>
          </p:cNvPr>
          <p:cNvSpPr>
            <a:spLocks noGrp="1"/>
          </p:cNvSpPr>
          <p:nvPr>
            <p:ph type="sldNum" sz="quarter" idx="16"/>
          </p:nvPr>
        </p:nvSpPr>
        <p:spPr/>
        <p:txBody>
          <a:bodyPr/>
          <a:lstStyle/>
          <a:p>
            <a:pPr algn="ctr">
              <a:defRPr/>
            </a:pPr>
            <a:fld id="{B4A077BA-F127-F04E-A4C8-F4B20C74119B}" type="slidenum">
              <a:rPr lang="en-US" smtClean="0"/>
              <a:pPr algn="ctr">
                <a:defRPr/>
              </a:pPr>
              <a:t>69</a:t>
            </a:fld>
            <a:endParaRPr lang="en-US" kern="600" spc="170" dirty="0"/>
          </a:p>
        </p:txBody>
      </p:sp>
    </p:spTree>
    <p:extLst>
      <p:ext uri="{BB962C8B-B14F-4D97-AF65-F5344CB8AC3E}">
        <p14:creationId xmlns:p14="http://schemas.microsoft.com/office/powerpoint/2010/main" val="3056076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2B3A4B-6EBE-4811-81B7-80DC87CF745A}"/>
              </a:ext>
            </a:extLst>
          </p:cNvPr>
          <p:cNvSpPr>
            <a:spLocks noGrp="1"/>
          </p:cNvSpPr>
          <p:nvPr>
            <p:ph type="body" sz="quarter" idx="10"/>
          </p:nvPr>
        </p:nvSpPr>
        <p:spPr>
          <a:xfrm>
            <a:off x="2794000" y="2426303"/>
            <a:ext cx="8822316" cy="2005394"/>
          </a:xfrm>
        </p:spPr>
        <p:txBody>
          <a:bodyPr anchor="ctr"/>
          <a:lstStyle/>
          <a:p>
            <a:r>
              <a:rPr lang="en-US" sz="5400" dirty="0"/>
              <a:t>Core value Plans:</a:t>
            </a:r>
            <a:br>
              <a:rPr lang="en-US" sz="5400" dirty="0"/>
            </a:br>
            <a:r>
              <a:rPr lang="en-US" sz="5400" dirty="0"/>
              <a:t>How they work</a:t>
            </a:r>
          </a:p>
        </p:txBody>
      </p:sp>
    </p:spTree>
    <p:extLst>
      <p:ext uri="{BB962C8B-B14F-4D97-AF65-F5344CB8AC3E}">
        <p14:creationId xmlns:p14="http://schemas.microsoft.com/office/powerpoint/2010/main" val="1600369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40A1F-30B8-46B0-902F-AE0DD5BB5379}"/>
              </a:ext>
            </a:extLst>
          </p:cNvPr>
          <p:cNvSpPr>
            <a:spLocks noGrp="1"/>
          </p:cNvSpPr>
          <p:nvPr>
            <p:ph sz="quarter" idx="17"/>
          </p:nvPr>
        </p:nvSpPr>
        <p:spPr>
          <a:xfrm>
            <a:off x="1060450" y="1612900"/>
            <a:ext cx="9618436" cy="4464431"/>
          </a:xfrm>
        </p:spPr>
        <p:txBody>
          <a:bodyPr>
            <a:normAutofit lnSpcReduction="10000"/>
          </a:bodyPr>
          <a:lstStyle/>
          <a:p>
            <a:r>
              <a:rPr lang="en-US" dirty="0"/>
              <a:t>Will the member’s credit score be impacted if the balance bill isn’t paid within 30 days?   </a:t>
            </a:r>
          </a:p>
          <a:p>
            <a:pPr lvl="1"/>
            <a:r>
              <a:rPr lang="en-US" dirty="0"/>
              <a:t>The three major credit reporting agencies give consumers 180 days to pay their medical debt or resolve disputes before reporting the debt on a consumer’s credit report. However, it is essential for employees to understand they need to call the Member Advocacy Program as soon as they receive a balance bill to avoid any unnecessary delays.</a:t>
            </a:r>
          </a:p>
          <a:p>
            <a:pPr lvl="1"/>
            <a:endParaRPr lang="en-US" sz="1200" dirty="0"/>
          </a:p>
          <a:p>
            <a:r>
              <a:rPr lang="en-US" dirty="0"/>
              <a:t>How long does the claim negotiation process take?   </a:t>
            </a:r>
          </a:p>
          <a:p>
            <a:pPr lvl="1"/>
            <a:r>
              <a:rPr lang="en-US" dirty="0"/>
              <a:t>The historic average with the program’s negotiation vendor is 5-7 days. However, depending on the provider’s response it could take longer.   </a:t>
            </a:r>
          </a:p>
        </p:txBody>
      </p:sp>
      <p:sp>
        <p:nvSpPr>
          <p:cNvPr id="3" name="Title 2">
            <a:extLst>
              <a:ext uri="{FF2B5EF4-FFF2-40B4-BE49-F238E27FC236}">
                <a16:creationId xmlns:a16="http://schemas.microsoft.com/office/drawing/2014/main" id="{C78D2820-F0E3-4A5A-B131-6002C6126193}"/>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3C37BE48-2E68-4268-A2E9-A6540E795F68}"/>
              </a:ext>
            </a:extLst>
          </p:cNvPr>
          <p:cNvSpPr>
            <a:spLocks noGrp="1"/>
          </p:cNvSpPr>
          <p:nvPr>
            <p:ph type="sldNum" sz="quarter" idx="16"/>
          </p:nvPr>
        </p:nvSpPr>
        <p:spPr/>
        <p:txBody>
          <a:bodyPr/>
          <a:lstStyle/>
          <a:p>
            <a:pPr algn="ctr">
              <a:defRPr/>
            </a:pPr>
            <a:fld id="{B4A077BA-F127-F04E-A4C8-F4B20C74119B}" type="slidenum">
              <a:rPr lang="en-US" smtClean="0"/>
              <a:pPr algn="ctr">
                <a:defRPr/>
              </a:pPr>
              <a:t>70</a:t>
            </a:fld>
            <a:endParaRPr lang="en-US" kern="600" spc="170" dirty="0"/>
          </a:p>
        </p:txBody>
      </p:sp>
    </p:spTree>
    <p:extLst>
      <p:ext uri="{BB962C8B-B14F-4D97-AF65-F5344CB8AC3E}">
        <p14:creationId xmlns:p14="http://schemas.microsoft.com/office/powerpoint/2010/main" val="2442936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9C7DFB-2E51-4BD2-B330-75C051DB3991}"/>
              </a:ext>
            </a:extLst>
          </p:cNvPr>
          <p:cNvSpPr>
            <a:spLocks noGrp="1"/>
          </p:cNvSpPr>
          <p:nvPr>
            <p:ph sz="quarter" idx="17"/>
          </p:nvPr>
        </p:nvSpPr>
        <p:spPr>
          <a:xfrm>
            <a:off x="1060451" y="1587500"/>
            <a:ext cx="9596664" cy="4489831"/>
          </a:xfrm>
        </p:spPr>
        <p:txBody>
          <a:bodyPr>
            <a:normAutofit lnSpcReduction="10000"/>
          </a:bodyPr>
          <a:lstStyle/>
          <a:p>
            <a:r>
              <a:rPr lang="en-US" dirty="0"/>
              <a:t>How can an employee effectively explain this is not a Medicare plan but a group plan? </a:t>
            </a:r>
          </a:p>
          <a:p>
            <a:pPr lvl="1"/>
            <a:r>
              <a:rPr lang="en-US" dirty="0"/>
              <a:t>The ID card shows this is an employer-sponsored group health plan. However, providers can be referred to the provider question phone number on the back of the ID card. </a:t>
            </a:r>
          </a:p>
          <a:p>
            <a:pPr lvl="1"/>
            <a:endParaRPr lang="en-US" sz="1200" dirty="0"/>
          </a:p>
          <a:p>
            <a:r>
              <a:rPr lang="en-US" dirty="0"/>
              <a:t>Are Core Value materials available in Spanish?</a:t>
            </a:r>
          </a:p>
          <a:p>
            <a:pPr lvl="1"/>
            <a:r>
              <a:rPr lang="en-US" dirty="0"/>
              <a:t>Plan documents are not available in Spanish at this time. However, the Member Advocacy Program (MAP) does have Spanish-language capabilities for benefit and claims assistance. MAP marketing materials are available in Spanish upon request to ensure Spanish speaking members understand how to utilize MAP. </a:t>
            </a:r>
          </a:p>
        </p:txBody>
      </p:sp>
      <p:sp>
        <p:nvSpPr>
          <p:cNvPr id="3" name="Title 2">
            <a:extLst>
              <a:ext uri="{FF2B5EF4-FFF2-40B4-BE49-F238E27FC236}">
                <a16:creationId xmlns:a16="http://schemas.microsoft.com/office/drawing/2014/main" id="{1D2DDFE3-CA20-4FBB-8CDD-893A9356ACC7}"/>
              </a:ext>
            </a:extLst>
          </p:cNvPr>
          <p:cNvSpPr>
            <a:spLocks noGrp="1"/>
          </p:cNvSpPr>
          <p:nvPr>
            <p:ph type="title"/>
          </p:nvPr>
        </p:nvSpPr>
        <p:spPr/>
        <p:txBody>
          <a:bodyPr/>
          <a:lstStyle/>
          <a:p>
            <a:r>
              <a:rPr lang="en-US" dirty="0"/>
              <a:t>Commonly Asked Questions</a:t>
            </a:r>
          </a:p>
        </p:txBody>
      </p:sp>
      <p:sp>
        <p:nvSpPr>
          <p:cNvPr id="4" name="Slide Number Placeholder 3">
            <a:extLst>
              <a:ext uri="{FF2B5EF4-FFF2-40B4-BE49-F238E27FC236}">
                <a16:creationId xmlns:a16="http://schemas.microsoft.com/office/drawing/2014/main" id="{A370B442-2E06-40B9-B831-FC0699614766}"/>
              </a:ext>
            </a:extLst>
          </p:cNvPr>
          <p:cNvSpPr>
            <a:spLocks noGrp="1"/>
          </p:cNvSpPr>
          <p:nvPr>
            <p:ph type="sldNum" sz="quarter" idx="16"/>
          </p:nvPr>
        </p:nvSpPr>
        <p:spPr/>
        <p:txBody>
          <a:bodyPr/>
          <a:lstStyle/>
          <a:p>
            <a:pPr algn="ctr">
              <a:defRPr/>
            </a:pPr>
            <a:fld id="{B4A077BA-F127-F04E-A4C8-F4B20C74119B}" type="slidenum">
              <a:rPr lang="en-US" smtClean="0"/>
              <a:pPr algn="ctr">
                <a:defRPr/>
              </a:pPr>
              <a:t>71</a:t>
            </a:fld>
            <a:endParaRPr lang="en-US" kern="600" spc="170" dirty="0"/>
          </a:p>
        </p:txBody>
      </p:sp>
    </p:spTree>
    <p:extLst>
      <p:ext uri="{BB962C8B-B14F-4D97-AF65-F5344CB8AC3E}">
        <p14:creationId xmlns:p14="http://schemas.microsoft.com/office/powerpoint/2010/main" val="2209254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C4DC5-0020-4FF9-99B9-DAD36F14E579}"/>
              </a:ext>
            </a:extLst>
          </p:cNvPr>
          <p:cNvSpPr>
            <a:spLocks noGrp="1"/>
          </p:cNvSpPr>
          <p:nvPr>
            <p:ph type="sldNum" sz="quarter" idx="10"/>
          </p:nvPr>
        </p:nvSpPr>
        <p:spPr/>
        <p:txBody>
          <a:bodyPr/>
          <a:lstStyle/>
          <a:p>
            <a:pPr algn="ctr">
              <a:defRPr/>
            </a:pPr>
            <a:fld id="{B4A077BA-F127-F04E-A4C8-F4B20C74119B}" type="slidenum">
              <a:rPr lang="en-US" smtClean="0"/>
              <a:pPr algn="ctr">
                <a:defRPr/>
              </a:pPr>
              <a:t>72</a:t>
            </a:fld>
            <a:endParaRPr lang="en-US" kern="600" spc="170" dirty="0"/>
          </a:p>
        </p:txBody>
      </p:sp>
      <p:sp>
        <p:nvSpPr>
          <p:cNvPr id="3" name="Rounded Rectangle 8">
            <a:extLst>
              <a:ext uri="{FF2B5EF4-FFF2-40B4-BE49-F238E27FC236}">
                <a16:creationId xmlns:a16="http://schemas.microsoft.com/office/drawing/2014/main" id="{E86A85DC-0258-47AE-9B13-9925B071448E}"/>
              </a:ext>
            </a:extLst>
          </p:cNvPr>
          <p:cNvSpPr/>
          <p:nvPr/>
        </p:nvSpPr>
        <p:spPr>
          <a:xfrm>
            <a:off x="1221661" y="745435"/>
            <a:ext cx="5161549" cy="536713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FAE"/>
              </a:solidFill>
            </a:endParaRPr>
          </a:p>
        </p:txBody>
      </p:sp>
      <p:sp>
        <p:nvSpPr>
          <p:cNvPr id="4" name="Rounded Rectangle 5">
            <a:extLst>
              <a:ext uri="{FF2B5EF4-FFF2-40B4-BE49-F238E27FC236}">
                <a16:creationId xmlns:a16="http://schemas.microsoft.com/office/drawing/2014/main" id="{7D37BF55-CD90-4078-80F8-206584CBED83}"/>
              </a:ext>
            </a:extLst>
          </p:cNvPr>
          <p:cNvSpPr/>
          <p:nvPr/>
        </p:nvSpPr>
        <p:spPr>
          <a:xfrm>
            <a:off x="6599778" y="745435"/>
            <a:ext cx="5163312" cy="5367130"/>
          </a:xfrm>
          <a:prstGeom prst="rect">
            <a:avLst/>
          </a:prstGeom>
          <a:solidFill>
            <a:srgbClr val="C265FC"/>
          </a:solidFill>
          <a:ln w="38100">
            <a:solidFill>
              <a:srgbClr val="C26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FAE"/>
              </a:solidFill>
            </a:endParaRPr>
          </a:p>
        </p:txBody>
      </p:sp>
      <p:sp>
        <p:nvSpPr>
          <p:cNvPr id="5" name="TextBox 4">
            <a:extLst>
              <a:ext uri="{FF2B5EF4-FFF2-40B4-BE49-F238E27FC236}">
                <a16:creationId xmlns:a16="http://schemas.microsoft.com/office/drawing/2014/main" id="{BC7E76CF-AED4-470F-912B-9D2F3B7D5187}"/>
              </a:ext>
            </a:extLst>
          </p:cNvPr>
          <p:cNvSpPr txBox="1"/>
          <p:nvPr/>
        </p:nvSpPr>
        <p:spPr>
          <a:xfrm>
            <a:off x="1219898" y="2644170"/>
            <a:ext cx="5163312" cy="1569660"/>
          </a:xfrm>
          <a:prstGeom prst="rect">
            <a:avLst/>
          </a:prstGeom>
          <a:noFill/>
        </p:spPr>
        <p:txBody>
          <a:bodyPr wrap="square" rtlCol="0" anchor="ctr">
            <a:spAutoFit/>
          </a:bodyPr>
          <a:lstStyle/>
          <a:p>
            <a:pPr algn="ctr"/>
            <a:r>
              <a:rPr lang="en-US" sz="4800" b="1" dirty="0">
                <a:solidFill>
                  <a:srgbClr val="C265FC"/>
                </a:solidFill>
                <a:latin typeface="Allstate Sans W" panose="02000603000000020004" pitchFamily="2" charset="0"/>
                <a:ea typeface="Roboto Condensed" panose="02000000000000000000" pitchFamily="2" charset="0"/>
                <a:cs typeface="Roboto Condensed" panose="02000000000000000000" pitchFamily="2" charset="0"/>
              </a:rPr>
              <a:t>Other</a:t>
            </a:r>
            <a:br>
              <a:rPr lang="en-US" sz="4800" b="1" dirty="0">
                <a:solidFill>
                  <a:srgbClr val="C265FC"/>
                </a:solidFill>
                <a:latin typeface="Allstate Sans W" panose="02000603000000020004" pitchFamily="2" charset="0"/>
                <a:ea typeface="Roboto Condensed" panose="02000000000000000000" pitchFamily="2" charset="0"/>
                <a:cs typeface="Roboto Condensed" panose="02000000000000000000" pitchFamily="2" charset="0"/>
              </a:rPr>
            </a:br>
            <a:r>
              <a:rPr lang="en-US" sz="4800" b="1" dirty="0">
                <a:solidFill>
                  <a:srgbClr val="C265FC"/>
                </a:solidFill>
                <a:latin typeface="Allstate Sans W" panose="02000603000000020004" pitchFamily="2" charset="0"/>
                <a:ea typeface="Roboto Condensed" panose="02000000000000000000" pitchFamily="2" charset="0"/>
                <a:cs typeface="Roboto Condensed" panose="02000000000000000000" pitchFamily="2" charset="0"/>
              </a:rPr>
              <a:t>Questions?</a:t>
            </a:r>
          </a:p>
        </p:txBody>
      </p:sp>
      <p:sp>
        <p:nvSpPr>
          <p:cNvPr id="6" name="TextBox 5">
            <a:extLst>
              <a:ext uri="{FF2B5EF4-FFF2-40B4-BE49-F238E27FC236}">
                <a16:creationId xmlns:a16="http://schemas.microsoft.com/office/drawing/2014/main" id="{E62990FE-39BD-4C0C-84F3-7E566308DB4C}"/>
              </a:ext>
            </a:extLst>
          </p:cNvPr>
          <p:cNvSpPr txBox="1"/>
          <p:nvPr/>
        </p:nvSpPr>
        <p:spPr>
          <a:xfrm>
            <a:off x="6599778" y="3037997"/>
            <a:ext cx="5161549" cy="830997"/>
          </a:xfrm>
          <a:prstGeom prst="rect">
            <a:avLst/>
          </a:prstGeom>
          <a:noFill/>
        </p:spPr>
        <p:txBody>
          <a:bodyPr wrap="square" rtlCol="0" anchor="ctr">
            <a:spAutoFit/>
          </a:bodyPr>
          <a:lstStyle/>
          <a:p>
            <a:pPr algn="ctr"/>
            <a:r>
              <a:rPr lang="en-US" sz="4800" b="1" dirty="0">
                <a:solidFill>
                  <a:schemeClr val="tx1"/>
                </a:solidFill>
                <a:latin typeface="Allstate Sans W" panose="02000603000000020004" pitchFamily="2" charset="0"/>
                <a:ea typeface="Roboto Condensed" panose="02000000000000000000" pitchFamily="2" charset="0"/>
                <a:cs typeface="Roboto Condensed" panose="02000000000000000000" pitchFamily="2" charset="0"/>
              </a:rPr>
              <a:t>Please Contact:</a:t>
            </a:r>
          </a:p>
        </p:txBody>
      </p:sp>
      <p:sp>
        <p:nvSpPr>
          <p:cNvPr id="7" name="Text Placeholder 8">
            <a:extLst>
              <a:ext uri="{FF2B5EF4-FFF2-40B4-BE49-F238E27FC236}">
                <a16:creationId xmlns:a16="http://schemas.microsoft.com/office/drawing/2014/main" id="{3649D865-B03B-4F15-B5BB-0B4A5E2C6552}"/>
              </a:ext>
            </a:extLst>
          </p:cNvPr>
          <p:cNvSpPr txBox="1">
            <a:spLocks/>
          </p:cNvSpPr>
          <p:nvPr/>
        </p:nvSpPr>
        <p:spPr>
          <a:xfrm>
            <a:off x="6599778" y="3848385"/>
            <a:ext cx="5163312" cy="682280"/>
          </a:xfrm>
          <a:prstGeom prst="rect">
            <a:avLst/>
          </a:prstGeom>
        </p:spPr>
        <p:txBody>
          <a:bodyPr>
            <a:normAutofit/>
          </a:bodyPr>
          <a:lstStyle>
            <a:lvl1pPr marL="0" indent="0" algn="ctr" rtl="0" eaLnBrk="0" fontAlgn="base" hangingPunct="0">
              <a:lnSpc>
                <a:spcPct val="100000"/>
              </a:lnSpc>
              <a:spcBef>
                <a:spcPts val="900"/>
              </a:spcBef>
              <a:spcAft>
                <a:spcPts val="900"/>
              </a:spcAft>
              <a:buClr>
                <a:schemeClr val="bg1"/>
              </a:buClr>
              <a:buSzPct val="100000"/>
              <a:buFont typeface="Arial" panose="020B0604020202020204" pitchFamily="34" charset="0"/>
              <a:buNone/>
              <a:tabLst/>
              <a:defRPr sz="2217" kern="1200">
                <a:solidFill>
                  <a:schemeClr val="tx1"/>
                </a:solidFill>
                <a:latin typeface="Allstate Sans W" panose="02000603000000020004" pitchFamily="2" charset="0"/>
                <a:ea typeface="+mn-ea"/>
                <a:cs typeface="+mn-cs"/>
              </a:defRPr>
            </a:lvl1pPr>
            <a:lvl2pPr marL="685800" indent="-228600" algn="l" rtl="0" eaLnBrk="0" fontAlgn="base" hangingPunct="0">
              <a:lnSpc>
                <a:spcPct val="100000"/>
              </a:lnSpc>
              <a:spcBef>
                <a:spcPts val="900"/>
              </a:spcBef>
              <a:spcAft>
                <a:spcPts val="900"/>
              </a:spcAft>
              <a:buClr>
                <a:schemeClr val="bg1"/>
              </a:buClr>
              <a:buSzPct val="120000"/>
              <a:buFont typeface="Arial" panose="020B0604020202020204" pitchFamily="34" charset="0"/>
              <a:buChar char="◦"/>
              <a:defRPr sz="2400" kern="1200">
                <a:solidFill>
                  <a:schemeClr val="tx1"/>
                </a:solidFill>
                <a:latin typeface="Allstate Sans W" panose="02000603000000020004" pitchFamily="2" charset="0"/>
                <a:ea typeface="+mn-ea"/>
                <a:cs typeface="+mn-cs"/>
              </a:defRPr>
            </a:lvl2pPr>
            <a:lvl3pPr marL="1143000" indent="-228600" algn="l" rtl="0" eaLnBrk="0" fontAlgn="base" hangingPunct="0">
              <a:lnSpc>
                <a:spcPct val="100000"/>
              </a:lnSpc>
              <a:spcBef>
                <a:spcPts val="900"/>
              </a:spcBef>
              <a:spcAft>
                <a:spcPts val="900"/>
              </a:spcAft>
              <a:buClr>
                <a:schemeClr val="bg1"/>
              </a:buClr>
              <a:buSzPct val="100000"/>
              <a:buFont typeface="Arial" panose="020B0604020202020204" pitchFamily="34" charset="0"/>
              <a:buChar char="–"/>
              <a:defRPr sz="2000" kern="1200">
                <a:solidFill>
                  <a:schemeClr val="tx1"/>
                </a:solidFill>
                <a:latin typeface="Allstate Sans W" panose="02000603000000020004" pitchFamily="2" charset="0"/>
                <a:ea typeface="+mn-ea"/>
                <a:cs typeface="+mn-cs"/>
              </a:defRPr>
            </a:lvl3pPr>
            <a:lvl4pPr marL="16002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kern="1200">
                <a:solidFill>
                  <a:schemeClr val="tx1"/>
                </a:solidFill>
                <a:latin typeface="Allstate Sans W" panose="02000603000000020004" pitchFamily="2" charset="0"/>
                <a:ea typeface="+mn-ea"/>
                <a:cs typeface="+mn-cs"/>
              </a:defRPr>
            </a:lvl4pPr>
            <a:lvl5pPr marL="2057400" indent="-228600" algn="l" rtl="0" eaLnBrk="0" fontAlgn="base" hangingPunct="0">
              <a:lnSpc>
                <a:spcPct val="100000"/>
              </a:lnSpc>
              <a:spcBef>
                <a:spcPts val="900"/>
              </a:spcBef>
              <a:spcAft>
                <a:spcPts val="900"/>
              </a:spcAft>
              <a:buClr>
                <a:schemeClr val="bg1"/>
              </a:buClr>
              <a:buFont typeface="Arial" panose="020B0604020202020204" pitchFamily="34" charset="0"/>
              <a:buChar char="▪"/>
              <a:defRPr kern="1200">
                <a:solidFill>
                  <a:schemeClr val="tx1"/>
                </a:solidFill>
                <a:latin typeface="Allstate Sans W" panose="020006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[Contact Info]</a:t>
            </a:r>
            <a:endParaRPr lang="en-US" dirty="0"/>
          </a:p>
        </p:txBody>
      </p:sp>
    </p:spTree>
    <p:extLst>
      <p:ext uri="{BB962C8B-B14F-4D97-AF65-F5344CB8AC3E}">
        <p14:creationId xmlns:p14="http://schemas.microsoft.com/office/powerpoint/2010/main" val="38529164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1408B7-9B75-4480-A0BC-40FC26ACF9F3}"/>
              </a:ext>
            </a:extLst>
          </p:cNvPr>
          <p:cNvSpPr>
            <a:spLocks noGrp="1"/>
          </p:cNvSpPr>
          <p:nvPr>
            <p:ph type="body" sz="quarter" idx="10"/>
          </p:nvPr>
        </p:nvSpPr>
        <p:spPr>
          <a:xfrm>
            <a:off x="2794000" y="2166257"/>
            <a:ext cx="8822316" cy="2265440"/>
          </a:xfrm>
        </p:spPr>
        <p:txBody>
          <a:bodyPr anchor="ctr"/>
          <a:lstStyle/>
          <a:p>
            <a:r>
              <a:rPr lang="en-US" sz="6000" dirty="0"/>
              <a:t>Thank you!</a:t>
            </a:r>
          </a:p>
        </p:txBody>
      </p:sp>
      <p:sp>
        <p:nvSpPr>
          <p:cNvPr id="4" name="Text Placeholder 1">
            <a:extLst>
              <a:ext uri="{FF2B5EF4-FFF2-40B4-BE49-F238E27FC236}">
                <a16:creationId xmlns:a16="http://schemas.microsoft.com/office/drawing/2014/main" id="{55F7ABF7-AA05-4D3A-82C4-EEE407F05ECA}"/>
              </a:ext>
            </a:extLst>
          </p:cNvPr>
          <p:cNvSpPr>
            <a:spLocks noGrp="1"/>
          </p:cNvSpPr>
          <p:nvPr>
            <p:ph type="body" sz="quarter" idx="11"/>
          </p:nvPr>
        </p:nvSpPr>
        <p:spPr>
          <a:xfrm>
            <a:off x="2794000" y="3950647"/>
            <a:ext cx="7435088" cy="2798495"/>
          </a:xfrm>
        </p:spPr>
        <p:txBody>
          <a:bodyPr anchor="ctr">
            <a:noAutofit/>
          </a:bodyPr>
          <a:lstStyle/>
          <a:p>
            <a:r>
              <a:rPr lang="en-US" sz="1000" dirty="0">
                <a:solidFill>
                  <a:schemeClr val="bg2"/>
                </a:solidFill>
              </a:rPr>
              <a:t>Allstate Benefits is a leading provider of employee benefit solutions in the U.S. and Canada and is rated A+ by A.M. Best. We protect more than 8 million individuals with innovative self-funded group health products and top-rated supplemental insurance products. Allstate Benefits is proud to be part of The Allstate Corporation (NYSE: ALL), a Fortune 100 company and the nation’s largest publicly held personal lines insurer. Allstate Benefits helps deliver the Good Hands® promise every day with the name that many know and trust. Learn more at www.allstatebenefits.com.</a:t>
            </a:r>
          </a:p>
          <a:p>
            <a:r>
              <a:rPr lang="en-US" sz="1000" dirty="0">
                <a:solidFill>
                  <a:schemeClr val="bg2"/>
                </a:solidFill>
              </a:rPr>
              <a:t>The Allstate Benefits Self-Funded Program provides tools for employers owning small to mid-sized businesses to establish a self-funded health benefit plan for their employees. The benefit plan is established by the employer and is not an insurance product. Allstate Benefits is a marketing name for: </a:t>
            </a:r>
            <a:r>
              <a:rPr lang="en-US" sz="1000" dirty="0" err="1">
                <a:solidFill>
                  <a:schemeClr val="bg2"/>
                </a:solidFill>
              </a:rPr>
              <a:t>Integon</a:t>
            </a:r>
            <a:r>
              <a:rPr lang="en-US" sz="1000" dirty="0">
                <a:solidFill>
                  <a:schemeClr val="bg2"/>
                </a:solidFill>
              </a:rPr>
              <a:t> National Insurance Company in CT, NY and VT; </a:t>
            </a:r>
            <a:r>
              <a:rPr lang="en-US" sz="1000" dirty="0" err="1">
                <a:solidFill>
                  <a:schemeClr val="bg2"/>
                </a:solidFill>
              </a:rPr>
              <a:t>Integon</a:t>
            </a:r>
            <a:r>
              <a:rPr lang="en-US" sz="1000" dirty="0">
                <a:solidFill>
                  <a:schemeClr val="bg2"/>
                </a:solidFill>
              </a:rPr>
              <a:t> Indemnity Corporation in FL; and National Health Insurance Company in CO, WA and all other states where offered. For employers in the Allstate Benefits Self-Funded Program, stop loss insurance is underwritten by these insurance companies in the noted states.</a:t>
            </a:r>
          </a:p>
          <a:p>
            <a:r>
              <a:rPr lang="en-US" sz="1000" dirty="0">
                <a:solidFill>
                  <a:schemeClr val="bg2"/>
                </a:solidFill>
              </a:rPr>
              <a:t>For agent use only. Not for distribution to consumers.</a:t>
            </a:r>
          </a:p>
          <a:p>
            <a:r>
              <a:rPr lang="en-US" sz="1000" dirty="0">
                <a:solidFill>
                  <a:schemeClr val="bg2"/>
                </a:solidFill>
              </a:rPr>
              <a:t>ABGH_CV_2087 (Rev. 02/2023) © 2023 Allstate Insurance Company. www.allstate.com or allstatebenefits.com</a:t>
            </a:r>
          </a:p>
        </p:txBody>
      </p:sp>
    </p:spTree>
    <p:extLst>
      <p:ext uri="{BB962C8B-B14F-4D97-AF65-F5344CB8AC3E}">
        <p14:creationId xmlns:p14="http://schemas.microsoft.com/office/powerpoint/2010/main" val="170590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48173DC-7350-4AFC-835F-F7769D34A0C8}"/>
              </a:ext>
            </a:extLst>
          </p:cNvPr>
          <p:cNvGraphicFramePr>
            <a:graphicFrameLocks noGrp="1"/>
          </p:cNvGraphicFramePr>
          <p:nvPr>
            <p:ph sz="quarter" idx="17"/>
            <p:extLst>
              <p:ext uri="{D42A27DB-BD31-4B8C-83A1-F6EECF244321}">
                <p14:modId xmlns:p14="http://schemas.microsoft.com/office/powerpoint/2010/main" val="344279922"/>
              </p:ext>
            </p:extLst>
          </p:nvPr>
        </p:nvGraphicFramePr>
        <p:xfrm>
          <a:off x="1060349" y="1409700"/>
          <a:ext cx="10805081" cy="4536865"/>
        </p:xfrm>
        <a:graphic>
          <a:graphicData uri="http://schemas.openxmlformats.org/drawingml/2006/table">
            <a:tbl>
              <a:tblPr firstRow="1" bandRow="1">
                <a:tableStyleId>{5C22544A-7EE6-4342-B048-85BDC9FD1C3A}</a:tableStyleId>
              </a:tblPr>
              <a:tblGrid>
                <a:gridCol w="2627949">
                  <a:extLst>
                    <a:ext uri="{9D8B030D-6E8A-4147-A177-3AD203B41FA5}">
                      <a16:colId xmlns:a16="http://schemas.microsoft.com/office/drawing/2014/main" val="3178584913"/>
                    </a:ext>
                  </a:extLst>
                </a:gridCol>
                <a:gridCol w="4088566">
                  <a:extLst>
                    <a:ext uri="{9D8B030D-6E8A-4147-A177-3AD203B41FA5}">
                      <a16:colId xmlns:a16="http://schemas.microsoft.com/office/drawing/2014/main" val="1947308665"/>
                    </a:ext>
                  </a:extLst>
                </a:gridCol>
                <a:gridCol w="4088566">
                  <a:extLst>
                    <a:ext uri="{9D8B030D-6E8A-4147-A177-3AD203B41FA5}">
                      <a16:colId xmlns:a16="http://schemas.microsoft.com/office/drawing/2014/main" val="968764575"/>
                    </a:ext>
                  </a:extLst>
                </a:gridCol>
              </a:tblGrid>
              <a:tr h="740664">
                <a:tc>
                  <a:txBody>
                    <a:bodyPr/>
                    <a:lstStyle/>
                    <a:p>
                      <a:pPr algn="ctr"/>
                      <a:endParaRPr lang="en-US" sz="2400" dirty="0">
                        <a:latin typeface="Allstate Sans W" panose="02000603000000020004"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18E09A"/>
                          </a:solidFill>
                          <a:latin typeface="Allstate Sans W" panose="02000603000000020004" pitchFamily="2" charset="0"/>
                        </a:rPr>
                        <a:t>Core Value Plans</a:t>
                      </a:r>
                    </a:p>
                  </a:txBody>
                  <a:tcPr anchor="ctr">
                    <a:lnL w="12700" cmpd="sng">
                      <a:noFill/>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accent2"/>
                          </a:solidFill>
                          <a:latin typeface="Allstate Sans W" panose="02000603000000020004" pitchFamily="2" charset="0"/>
                        </a:rPr>
                        <a:t>Self-Funded PPO</a:t>
                      </a:r>
                    </a:p>
                  </a:txBody>
                  <a:tcPr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791774"/>
                  </a:ext>
                </a:extLst>
              </a:tr>
              <a:tr h="1449241">
                <a:tc>
                  <a:txBody>
                    <a:bodyPr/>
                    <a:lstStyle/>
                    <a:p>
                      <a:pPr algn="ctr"/>
                      <a:r>
                        <a:rPr lang="en-US" sz="2200" dirty="0">
                          <a:solidFill>
                            <a:srgbClr val="FFFFFF"/>
                          </a:solidFill>
                          <a:latin typeface="Allstate Sans W" panose="02000603000000020004" pitchFamily="2" charset="0"/>
                        </a:rPr>
                        <a:t>Covered Charges/</a:t>
                      </a:r>
                    </a:p>
                    <a:p>
                      <a:pPr algn="ctr"/>
                      <a:r>
                        <a:rPr lang="en-US" sz="2200" dirty="0">
                          <a:solidFill>
                            <a:srgbClr val="FFFFFF"/>
                          </a:solidFill>
                          <a:latin typeface="Allstate Sans W" panose="02000603000000020004" pitchFamily="2" charset="0"/>
                        </a:rPr>
                        <a:t>Claim Costs</a:t>
                      </a:r>
                    </a:p>
                  </a:txBody>
                  <a:tcPr anchor="ctr">
                    <a:lnL w="12700" cap="flat" cmpd="sng" algn="ctr">
                      <a:solidFill>
                        <a:schemeClr val="accent1"/>
                      </a:solidFill>
                      <a:prstDash val="solid"/>
                      <a:round/>
                      <a:headEnd type="none" w="med" len="med"/>
                      <a:tailEnd type="none" w="med" len="med"/>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lvl="0" indent="-342900">
                        <a:buClr>
                          <a:srgbClr val="037E68"/>
                        </a:buClr>
                        <a:buFont typeface="Arial" panose="020B0604020202020204" pitchFamily="34" charset="0"/>
                        <a:buChar char="•"/>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Deductibles, copays,  coinsurance, and non-covered services</a:t>
                      </a: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buClr>
                          <a:schemeClr val="accent2"/>
                        </a:buClr>
                        <a:buFont typeface="Arial" panose="020B0604020202020204" pitchFamily="34" charset="0"/>
                        <a:buChar char="•"/>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Deductibles, copays,  coinsurance, and non-covered services </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154031"/>
                  </a:ext>
                </a:extLst>
              </a:tr>
              <a:tr h="2282892">
                <a:tc>
                  <a:txBody>
                    <a:bodyPr/>
                    <a:lstStyle/>
                    <a:p>
                      <a:pPr algn="ctr"/>
                      <a:r>
                        <a:rPr lang="en-US" sz="2200" dirty="0">
                          <a:solidFill>
                            <a:srgbClr val="FFFFFF"/>
                          </a:solidFill>
                          <a:latin typeface="Allstate Sans W" panose="02000603000000020004" pitchFamily="2" charset="0"/>
                        </a:rPr>
                        <a:t>Pricing</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lvl="0" indent="-342900">
                        <a:buClr>
                          <a:srgbClr val="037E68"/>
                        </a:buClr>
                        <a:buFont typeface="Arial" panose="020B0604020202020204" pitchFamily="34" charset="0"/>
                        <a:buChar char="•"/>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May occur for amounts above the plan Maximum Allowable Amounts (MAA), in which case the Member Advocacy Team negotiates with the providers</a:t>
                      </a:r>
                    </a:p>
                    <a:p>
                      <a:pPr marL="0" lvl="0" indent="0">
                        <a:buClr>
                          <a:srgbClr val="037E68"/>
                        </a:buClr>
                        <a:buFont typeface="Arial" panose="020B0604020202020204" pitchFamily="34" charset="0"/>
                        <a:buNone/>
                      </a:pPr>
                      <a:endParaRPr lang="en-US" sz="1400" dirty="0">
                        <a:latin typeface="Allstate Sans W" panose="02000603000000020004" pitchFamily="2" charset="0"/>
                      </a:endParaRP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buClr>
                          <a:schemeClr val="accent2"/>
                        </a:buClr>
                        <a:buFont typeface="Arial" panose="020B0604020202020204" pitchFamily="34" charset="0"/>
                        <a:buChar char="•"/>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May occur with out-of-network charges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28981"/>
                  </a:ext>
                </a:extLst>
              </a:tr>
            </a:tbl>
          </a:graphicData>
        </a:graphic>
      </p:graphicFrame>
      <p:sp>
        <p:nvSpPr>
          <p:cNvPr id="3" name="Title 2">
            <a:extLst>
              <a:ext uri="{FF2B5EF4-FFF2-40B4-BE49-F238E27FC236}">
                <a16:creationId xmlns:a16="http://schemas.microsoft.com/office/drawing/2014/main" id="{91942A28-DEFB-4A59-9316-FC9C33D63D45}"/>
              </a:ext>
            </a:extLst>
          </p:cNvPr>
          <p:cNvSpPr>
            <a:spLocks noGrp="1"/>
          </p:cNvSpPr>
          <p:nvPr>
            <p:ph type="title"/>
          </p:nvPr>
        </p:nvSpPr>
        <p:spPr/>
        <p:txBody>
          <a:bodyPr/>
          <a:lstStyle/>
          <a:p>
            <a:r>
              <a:rPr lang="en-US" dirty="0"/>
              <a:t>Core Value vs. Self-Funded PPO</a:t>
            </a:r>
          </a:p>
        </p:txBody>
      </p:sp>
      <p:sp>
        <p:nvSpPr>
          <p:cNvPr id="4" name="Slide Number Placeholder 3">
            <a:extLst>
              <a:ext uri="{FF2B5EF4-FFF2-40B4-BE49-F238E27FC236}">
                <a16:creationId xmlns:a16="http://schemas.microsoft.com/office/drawing/2014/main" id="{4CF1B6EF-F27A-4C43-AA16-78249D682148}"/>
              </a:ext>
            </a:extLst>
          </p:cNvPr>
          <p:cNvSpPr>
            <a:spLocks noGrp="1"/>
          </p:cNvSpPr>
          <p:nvPr>
            <p:ph type="sldNum" sz="quarter" idx="16"/>
          </p:nvPr>
        </p:nvSpPr>
        <p:spPr/>
        <p:txBody>
          <a:bodyPr/>
          <a:lstStyle/>
          <a:p>
            <a:pPr algn="ctr">
              <a:defRPr/>
            </a:pPr>
            <a:fld id="{B4A077BA-F127-F04E-A4C8-F4B20C74119B}" type="slidenum">
              <a:rPr lang="en-US" smtClean="0"/>
              <a:pPr algn="ctr">
                <a:defRPr/>
              </a:pPr>
              <a:t>8</a:t>
            </a:fld>
            <a:endParaRPr lang="en-US" kern="600" spc="170" dirty="0"/>
          </a:p>
        </p:txBody>
      </p:sp>
    </p:spTree>
    <p:extLst>
      <p:ext uri="{BB962C8B-B14F-4D97-AF65-F5344CB8AC3E}">
        <p14:creationId xmlns:p14="http://schemas.microsoft.com/office/powerpoint/2010/main" val="1233980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48173DC-7350-4AFC-835F-F7769D34A0C8}"/>
              </a:ext>
            </a:extLst>
          </p:cNvPr>
          <p:cNvGraphicFramePr>
            <a:graphicFrameLocks noGrp="1"/>
          </p:cNvGraphicFramePr>
          <p:nvPr>
            <p:ph sz="quarter" idx="17"/>
            <p:extLst>
              <p:ext uri="{D42A27DB-BD31-4B8C-83A1-F6EECF244321}">
                <p14:modId xmlns:p14="http://schemas.microsoft.com/office/powerpoint/2010/main" val="1481938527"/>
              </p:ext>
            </p:extLst>
          </p:nvPr>
        </p:nvGraphicFramePr>
        <p:xfrm>
          <a:off x="1060349" y="1409699"/>
          <a:ext cx="10805081" cy="3746216"/>
        </p:xfrm>
        <a:graphic>
          <a:graphicData uri="http://schemas.openxmlformats.org/drawingml/2006/table">
            <a:tbl>
              <a:tblPr firstRow="1" bandRow="1">
                <a:tableStyleId>{5C22544A-7EE6-4342-B048-85BDC9FD1C3A}</a:tableStyleId>
              </a:tblPr>
              <a:tblGrid>
                <a:gridCol w="2627949">
                  <a:extLst>
                    <a:ext uri="{9D8B030D-6E8A-4147-A177-3AD203B41FA5}">
                      <a16:colId xmlns:a16="http://schemas.microsoft.com/office/drawing/2014/main" val="3178584913"/>
                    </a:ext>
                  </a:extLst>
                </a:gridCol>
                <a:gridCol w="4088566">
                  <a:extLst>
                    <a:ext uri="{9D8B030D-6E8A-4147-A177-3AD203B41FA5}">
                      <a16:colId xmlns:a16="http://schemas.microsoft.com/office/drawing/2014/main" val="1947308665"/>
                    </a:ext>
                  </a:extLst>
                </a:gridCol>
                <a:gridCol w="4088566">
                  <a:extLst>
                    <a:ext uri="{9D8B030D-6E8A-4147-A177-3AD203B41FA5}">
                      <a16:colId xmlns:a16="http://schemas.microsoft.com/office/drawing/2014/main" val="968764575"/>
                    </a:ext>
                  </a:extLst>
                </a:gridCol>
              </a:tblGrid>
              <a:tr h="740664">
                <a:tc>
                  <a:txBody>
                    <a:bodyPr/>
                    <a:lstStyle/>
                    <a:p>
                      <a:pPr algn="ctr"/>
                      <a:endParaRPr lang="en-US" sz="2400" dirty="0">
                        <a:latin typeface="Allstate Sans W" panose="02000603000000020004" pitchFamily="2"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2400" dirty="0">
                          <a:solidFill>
                            <a:srgbClr val="18E09A"/>
                          </a:solidFill>
                          <a:latin typeface="Allstate Sans W" panose="02000603000000020004" pitchFamily="2" charset="0"/>
                        </a:rPr>
                        <a:t>Core Value Plans</a:t>
                      </a:r>
                    </a:p>
                  </a:txBody>
                  <a:tcPr anchor="ctr">
                    <a:lnL w="12700" cmpd="sng">
                      <a:noFill/>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accent2"/>
                          </a:solidFill>
                          <a:latin typeface="Allstate Sans W" panose="02000603000000020004" pitchFamily="2" charset="0"/>
                        </a:rPr>
                        <a:t>Self-Funded PPO</a:t>
                      </a:r>
                    </a:p>
                  </a:txBody>
                  <a:tcPr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791774"/>
                  </a:ext>
                </a:extLst>
              </a:tr>
              <a:tr h="1877792">
                <a:tc>
                  <a:txBody>
                    <a:bodyPr/>
                    <a:lstStyle/>
                    <a:p>
                      <a:pPr algn="ctr"/>
                      <a:r>
                        <a:rPr lang="en-US" sz="2200" dirty="0">
                          <a:solidFill>
                            <a:srgbClr val="FFFFFF"/>
                          </a:solidFill>
                          <a:latin typeface="Allstate Sans W" panose="02000603000000020004" pitchFamily="2" charset="0"/>
                        </a:rPr>
                        <a:t>Network</a:t>
                      </a:r>
                    </a:p>
                  </a:txBody>
                  <a:tcPr anchor="ctr">
                    <a:lnL w="12700" cap="flat" cmpd="sng" algn="ctr">
                      <a:solidFill>
                        <a:schemeClr val="accent1"/>
                      </a:solidFill>
                      <a:prstDash val="solid"/>
                      <a:round/>
                      <a:headEnd type="none" w="med" len="med"/>
                      <a:tailEnd type="none" w="med" len="med"/>
                    </a:lnL>
                    <a:lnR w="12700" cmpd="sng">
                      <a:noFill/>
                    </a:lnR>
                    <a:lnT w="381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lvl="0" indent="-342900">
                        <a:buClr>
                          <a:srgbClr val="037E68"/>
                        </a:buClr>
                        <a:buFont typeface="Arial" panose="020B0604020202020204" pitchFamily="34" charset="0"/>
                        <a:buChar char="•"/>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No network restrictions, with the exception of pharmacy benefits and transplant services</a:t>
                      </a:r>
                    </a:p>
                    <a:p>
                      <a:pPr marL="0" lvl="0" indent="0">
                        <a:buClr>
                          <a:srgbClr val="037E68"/>
                        </a:buClr>
                        <a:buFont typeface="Arial" panose="020B0604020202020204" pitchFamily="34" charset="0"/>
                        <a:buNone/>
                      </a:pPr>
                      <a:endParaRPr lang="en-US" sz="1400" dirty="0">
                        <a:latin typeface="Allstate Sans W" panose="02000603000000020004" pitchFamily="2" charset="0"/>
                      </a:endParaRP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buClr>
                          <a:schemeClr val="accent2"/>
                        </a:buClr>
                        <a:buFont typeface="Arial" panose="020B0604020202020204" pitchFamily="34" charset="0"/>
                        <a:buChar char="•"/>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Access to network providers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154031"/>
                  </a:ext>
                </a:extLst>
              </a:tr>
              <a:tr h="953949">
                <a:tc>
                  <a:txBody>
                    <a:bodyPr/>
                    <a:lstStyle/>
                    <a:p>
                      <a:pPr algn="ctr"/>
                      <a:r>
                        <a:rPr lang="en-US" sz="2200" dirty="0">
                          <a:solidFill>
                            <a:srgbClr val="FFFFFF"/>
                          </a:solidFill>
                          <a:latin typeface="Allstate Sans W" panose="02000603000000020004" pitchFamily="2" charset="0"/>
                        </a:rPr>
                        <a:t>Benefits</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0" indent="0">
                        <a:buClr>
                          <a:srgbClr val="037E68"/>
                        </a:buClr>
                        <a:buFont typeface="Arial" panose="020B0604020202020204" pitchFamily="34" charset="0"/>
                        <a:buNone/>
                      </a:pPr>
                      <a:endParaRPr lang="en-US" sz="1400" dirty="0">
                        <a:latin typeface="Allstate Sans W" panose="02000603000000020004" pitchFamily="2" charset="0"/>
                      </a:endParaRPr>
                    </a:p>
                    <a:p>
                      <a:pPr marL="342900" lvl="0" indent="-342900">
                        <a:buClr>
                          <a:srgbClr val="037E68"/>
                        </a:buClr>
                        <a:buFont typeface="Arial" panose="020B0604020202020204" pitchFamily="34" charset="0"/>
                        <a:buChar char="•"/>
                      </a:pPr>
                      <a:r>
                        <a:rPr lang="en-US" sz="2000" dirty="0">
                          <a:latin typeface="Allstate Sans W" panose="02000603000000020004" pitchFamily="2" charset="0"/>
                        </a:rPr>
                        <a:t>Comprehensive major medical coverage</a:t>
                      </a:r>
                    </a:p>
                    <a:p>
                      <a:pPr marL="0" lvl="0" indent="0">
                        <a:buClr>
                          <a:srgbClr val="037E68"/>
                        </a:buClr>
                        <a:buFont typeface="Arial" panose="020B0604020202020204" pitchFamily="34" charset="0"/>
                        <a:buNone/>
                      </a:pPr>
                      <a:endParaRPr lang="en-US" sz="1400" dirty="0">
                        <a:latin typeface="Allstate Sans W" panose="02000603000000020004" pitchFamily="2" charset="0"/>
                      </a:endParaRPr>
                    </a:p>
                  </a:txBody>
                  <a:tcP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Clr>
                          <a:schemeClr val="accent2"/>
                        </a:buClr>
                        <a:buFont typeface="Arial" panose="020B0604020202020204" pitchFamily="34" charset="0"/>
                        <a:buNone/>
                      </a:pPr>
                      <a:endParaRPr lang="en-US" sz="1400" dirty="0">
                        <a:latin typeface="Allstate Sans W" panose="02000603000000020004" pitchFamily="2" charset="0"/>
                      </a:endParaRPr>
                    </a:p>
                    <a:p>
                      <a:pPr marL="342900" lvl="0" indent="-342900">
                        <a:buClr>
                          <a:schemeClr val="accent2"/>
                        </a:buClr>
                        <a:buFont typeface="Arial" panose="020B0604020202020204" pitchFamily="34" charset="0"/>
                        <a:buChar char="•"/>
                      </a:pPr>
                      <a:r>
                        <a:rPr lang="en-US" sz="2000" dirty="0">
                          <a:latin typeface="Allstate Sans W" panose="02000603000000020004" pitchFamily="2" charset="0"/>
                        </a:rPr>
                        <a:t>Comprehensive major medical coverage</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3528981"/>
                  </a:ext>
                </a:extLst>
              </a:tr>
            </a:tbl>
          </a:graphicData>
        </a:graphic>
      </p:graphicFrame>
      <p:sp>
        <p:nvSpPr>
          <p:cNvPr id="3" name="Title 2">
            <a:extLst>
              <a:ext uri="{FF2B5EF4-FFF2-40B4-BE49-F238E27FC236}">
                <a16:creationId xmlns:a16="http://schemas.microsoft.com/office/drawing/2014/main" id="{91942A28-DEFB-4A59-9316-FC9C33D63D45}"/>
              </a:ext>
            </a:extLst>
          </p:cNvPr>
          <p:cNvSpPr>
            <a:spLocks noGrp="1"/>
          </p:cNvSpPr>
          <p:nvPr>
            <p:ph type="title"/>
          </p:nvPr>
        </p:nvSpPr>
        <p:spPr/>
        <p:txBody>
          <a:bodyPr/>
          <a:lstStyle/>
          <a:p>
            <a:r>
              <a:rPr lang="en-US" dirty="0"/>
              <a:t>Core Value vs. Self-Funded PPO</a:t>
            </a:r>
          </a:p>
        </p:txBody>
      </p:sp>
      <p:sp>
        <p:nvSpPr>
          <p:cNvPr id="4" name="Slide Number Placeholder 3">
            <a:extLst>
              <a:ext uri="{FF2B5EF4-FFF2-40B4-BE49-F238E27FC236}">
                <a16:creationId xmlns:a16="http://schemas.microsoft.com/office/drawing/2014/main" id="{4CF1B6EF-F27A-4C43-AA16-78249D682148}"/>
              </a:ext>
            </a:extLst>
          </p:cNvPr>
          <p:cNvSpPr>
            <a:spLocks noGrp="1"/>
          </p:cNvSpPr>
          <p:nvPr>
            <p:ph type="sldNum" sz="quarter" idx="16"/>
          </p:nvPr>
        </p:nvSpPr>
        <p:spPr/>
        <p:txBody>
          <a:bodyPr/>
          <a:lstStyle/>
          <a:p>
            <a:pPr algn="ctr">
              <a:defRPr/>
            </a:pPr>
            <a:fld id="{B4A077BA-F127-F04E-A4C8-F4B20C74119B}" type="slidenum">
              <a:rPr lang="en-US" smtClean="0"/>
              <a:pPr algn="ctr">
                <a:defRPr/>
              </a:pPr>
              <a:t>9</a:t>
            </a:fld>
            <a:endParaRPr lang="en-US" kern="600" spc="170" dirty="0"/>
          </a:p>
        </p:txBody>
      </p:sp>
    </p:spTree>
    <p:extLst>
      <p:ext uri="{BB962C8B-B14F-4D97-AF65-F5344CB8AC3E}">
        <p14:creationId xmlns:p14="http://schemas.microsoft.com/office/powerpoint/2010/main" val="2962441844"/>
      </p:ext>
    </p:extLst>
  </p:cSld>
  <p:clrMapOvr>
    <a:masterClrMapping/>
  </p:clrMapOvr>
</p:sld>
</file>

<file path=ppt/theme/theme1.xml><?xml version="1.0" encoding="utf-8"?>
<a:theme xmlns:a="http://schemas.openxmlformats.org/drawingml/2006/main" name="2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ption 1">
  <a:themeElements>
    <a:clrScheme name="Allstate">
      <a:dk1>
        <a:srgbClr val="10193F"/>
      </a:dk1>
      <a:lt1>
        <a:srgbClr val="67B9E1"/>
      </a:lt1>
      <a:dk2>
        <a:srgbClr val="000000"/>
      </a:dk2>
      <a:lt2>
        <a:srgbClr val="F3F7F9"/>
      </a:lt2>
      <a:accent1>
        <a:srgbClr val="0E1841"/>
      </a:accent1>
      <a:accent2>
        <a:srgbClr val="44BBE5"/>
      </a:accent2>
      <a:accent3>
        <a:srgbClr val="0032A0"/>
      </a:accent3>
      <a:accent4>
        <a:srgbClr val="EC7666"/>
      </a:accent4>
      <a:accent5>
        <a:srgbClr val="00C39B"/>
      </a:accent5>
      <a:accent6>
        <a:srgbClr val="A600FC"/>
      </a:accent6>
      <a:hlink>
        <a:srgbClr val="0563C1"/>
      </a:hlink>
      <a:folHlink>
        <a:srgbClr val="6B77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63EF562EFE29408CC2F6F63F06A2E9" ma:contentTypeVersion="13" ma:contentTypeDescription="Create a new document." ma:contentTypeScope="" ma:versionID="49cb1cedbece596def66bee8e48796ca">
  <xsd:schema xmlns:xsd="http://www.w3.org/2001/XMLSchema" xmlns:xs="http://www.w3.org/2001/XMLSchema" xmlns:p="http://schemas.microsoft.com/office/2006/metadata/properties" xmlns:ns2="9d86b351-c822-4be5-812c-5772341b138b" xmlns:ns3="fd2ba09e-a0e4-4a79-8d5b-f8f2498574d5" targetNamespace="http://schemas.microsoft.com/office/2006/metadata/properties" ma:root="true" ma:fieldsID="3032eacfe0e622d85c7cac0fad606d28" ns2:_="" ns3:_="">
    <xsd:import namespace="9d86b351-c822-4be5-812c-5772341b138b"/>
    <xsd:import namespace="fd2ba09e-a0e4-4a79-8d5b-f8f2498574d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6b351-c822-4be5-812c-5772341b1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7e3c282-6aab-4ea5-a166-eef71d7f773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ba09e-a0e4-4a79-8d5b-f8f2498574d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3cd42bc-52e4-424a-a94e-0ccdf359ea99}" ma:internalName="TaxCatchAll" ma:showField="CatchAllData" ma:web="fd2ba09e-a0e4-4a79-8d5b-f8f2498574d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d2ba09e-a0e4-4a79-8d5b-f8f2498574d5">
      <UserInfo>
        <DisplayName>Zolandz, Cynthia</DisplayName>
        <AccountId>6315</AccountId>
        <AccountType/>
      </UserInfo>
    </SharedWithUsers>
    <TaxCatchAll xmlns="fd2ba09e-a0e4-4a79-8d5b-f8f2498574d5" xsi:nil="true"/>
    <lcf76f155ced4ddcb4097134ff3c332f xmlns="9d86b351-c822-4be5-812c-5772341b138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7F13B-AC42-40CB-91D2-F5008EDC6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6b351-c822-4be5-812c-5772341b138b"/>
    <ds:schemaRef ds:uri="fd2ba09e-a0e4-4a79-8d5b-f8f249857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C242CD-525D-41D8-927E-6E648CFF3F9A}">
  <ds:schemaRefs>
    <ds:schemaRef ds:uri="http://schemas.microsoft.com/office/2006/documentManagement/types"/>
    <ds:schemaRef ds:uri="d2c726b4-5122-4f70-80ca-9b9efc59672a"/>
    <ds:schemaRef ds:uri="5e876dd3-26f0-4fa5-9497-c98f503b5685"/>
    <ds:schemaRef ds:uri="http://schemas.microsoft.com/office/infopath/2007/PartnerControls"/>
    <ds:schemaRef ds:uri="http://schemas.openxmlformats.org/package/2006/metadata/core-properties"/>
    <ds:schemaRef ds:uri="b0e2a9ff-d96b-4765-8f96-3a752191955e"/>
    <ds:schemaRef ds:uri="http://purl.org/dc/dcmitype/"/>
    <ds:schemaRef ds:uri="f4a9feed-4626-4144-b705-2f023a0c3111"/>
    <ds:schemaRef ds:uri="38ee2769-a247-4d6c-b2fa-95a8499b5c64"/>
    <ds:schemaRef ds:uri="http://purl.org/dc/elements/1.1/"/>
    <ds:schemaRef ds:uri="http://schemas.microsoft.com/office/2006/metadata/properties"/>
    <ds:schemaRef ds:uri="http://www.w3.org/XML/1998/namespace"/>
    <ds:schemaRef ds:uri="http://purl.org/dc/terms/"/>
    <ds:schemaRef ds:uri="fd2ba09e-a0e4-4a79-8d5b-f8f2498574d5"/>
    <ds:schemaRef ds:uri="9d86b351-c822-4be5-812c-5772341b138b"/>
  </ds:schemaRefs>
</ds:datastoreItem>
</file>

<file path=customXml/itemProps3.xml><?xml version="1.0" encoding="utf-8"?>
<ds:datastoreItem xmlns:ds="http://schemas.openxmlformats.org/officeDocument/2006/customXml" ds:itemID="{CBE36528-2BA1-4965-9835-A42547615F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12749</TotalTime>
  <Words>4970</Words>
  <Application>Microsoft Office PowerPoint</Application>
  <PresentationFormat>Widescreen</PresentationFormat>
  <Paragraphs>647</Paragraphs>
  <Slides>73</Slides>
  <Notes>73</Notes>
  <HiddenSlides>1</HiddenSlides>
  <MMClips>0</MMClips>
  <ScaleCrop>false</ScaleCrop>
  <HeadingPairs>
    <vt:vector size="4" baseType="variant">
      <vt:variant>
        <vt:lpstr>Theme</vt:lpstr>
      </vt:variant>
      <vt:variant>
        <vt:i4>8</vt:i4>
      </vt:variant>
      <vt:variant>
        <vt:lpstr>Slide Titles</vt:lpstr>
      </vt:variant>
      <vt:variant>
        <vt:i4>73</vt:i4>
      </vt:variant>
    </vt:vector>
  </HeadingPairs>
  <TitlesOfParts>
    <vt:vector size="81" baseType="lpstr">
      <vt:lpstr>2_Option 1</vt:lpstr>
      <vt:lpstr>Option 1</vt:lpstr>
      <vt:lpstr>3_Option 1</vt:lpstr>
      <vt:lpstr>4_Option 1</vt:lpstr>
      <vt:lpstr>8_Option 1</vt:lpstr>
      <vt:lpstr>7_Option 1</vt:lpstr>
      <vt:lpstr>6_Option 1</vt:lpstr>
      <vt:lpstr>5_Option 1</vt:lpstr>
      <vt:lpstr>Core Value</vt:lpstr>
      <vt:lpstr>What We’re Going to Cover</vt:lpstr>
      <vt:lpstr>PowerPoint Presentation</vt:lpstr>
      <vt:lpstr>What Is Core Value?</vt:lpstr>
      <vt:lpstr>Why Core Value?</vt:lpstr>
      <vt:lpstr>Now Available in 44 States!</vt:lpstr>
      <vt:lpstr>PowerPoint Presentation</vt:lpstr>
      <vt:lpstr>Core Value vs. Self-Funded PPO</vt:lpstr>
      <vt:lpstr>Core Value vs. Self-Funded PPO</vt:lpstr>
      <vt:lpstr>Core Value vs. Self-Funded PPO</vt:lpstr>
      <vt:lpstr>Core Value Plans</vt:lpstr>
      <vt:lpstr>Core Value Plans</vt:lpstr>
      <vt:lpstr>How Core Value Works</vt:lpstr>
      <vt:lpstr>How Core Value Works</vt:lpstr>
      <vt:lpstr>How Core Value Works</vt:lpstr>
      <vt:lpstr>PowerPoint Presentation</vt:lpstr>
      <vt:lpstr>Member Advocacy Program</vt:lpstr>
      <vt:lpstr>Member Advocacy Program</vt:lpstr>
      <vt:lpstr>Member Advocacy Program</vt:lpstr>
      <vt:lpstr>Balance Bill  Notification Flyer</vt:lpstr>
      <vt:lpstr>PowerPoint Presentation</vt:lpstr>
      <vt:lpstr>Healthcare Bluebook</vt:lpstr>
      <vt:lpstr>Healthcare Bluebook</vt:lpstr>
      <vt:lpstr>Healthcare Bluebook</vt:lpstr>
      <vt:lpstr>Telemedicine</vt:lpstr>
      <vt:lpstr>Telemedicine</vt:lpstr>
      <vt:lpstr>Vori Health</vt:lpstr>
      <vt:lpstr>Why Vori Health</vt:lpstr>
      <vt:lpstr>Vori Health Availability</vt:lpstr>
      <vt:lpstr>Vitality®</vt:lpstr>
      <vt:lpstr>Activity Tracker Credit</vt:lpstr>
      <vt:lpstr>PowerPoint Presentation</vt:lpstr>
      <vt:lpstr>Plan Design Options</vt:lpstr>
      <vt:lpstr>Plan Design Options</vt:lpstr>
      <vt:lpstr>Plan Administration </vt:lpstr>
      <vt:lpstr>Plans without a Network</vt:lpstr>
      <vt:lpstr>Pharmacy Benefits</vt:lpstr>
      <vt:lpstr>Preventive Care Benefits</vt:lpstr>
      <vt:lpstr>ACA Requirements</vt:lpstr>
      <vt:lpstr>PowerPoint Presentation</vt:lpstr>
      <vt:lpstr>Core Value Flex</vt:lpstr>
      <vt:lpstr>Core Value Flex</vt:lpstr>
      <vt:lpstr>Core Value Flex</vt:lpstr>
      <vt:lpstr>Core Value Flex</vt:lpstr>
      <vt:lpstr>Core Value Flex State Availability</vt:lpstr>
      <vt:lpstr>PowerPoint Presentation</vt:lpstr>
      <vt:lpstr>Core Value Access</vt:lpstr>
      <vt:lpstr>Core Value Access</vt:lpstr>
      <vt:lpstr>PHCS Practitioner &amp; Ancillary Network</vt:lpstr>
      <vt:lpstr>Prime Health Network</vt:lpstr>
      <vt:lpstr>Core Value Access State Availability</vt:lpstr>
      <vt:lpstr>PowerPoint Presentation</vt:lpstr>
      <vt:lpstr>How to Use Core Value</vt:lpstr>
      <vt:lpstr>Member ID Card</vt:lpstr>
      <vt:lpstr>Vori Health</vt:lpstr>
      <vt:lpstr>Member Flyer</vt:lpstr>
      <vt:lpstr>Explanation of Benefits</vt:lpstr>
      <vt:lpstr>Explanation of Benefits</vt:lpstr>
      <vt:lpstr>PowerPoint Presentation</vt:lpstr>
      <vt:lpstr>Application Requirements</vt:lpstr>
      <vt:lpstr>PowerPoint Presentation</vt:lpstr>
      <vt:lpstr>Agent Training Requirements</vt:lpstr>
      <vt:lpstr>Agent Compensation</vt:lpstr>
      <vt:lpstr>Core Value</vt:lpstr>
      <vt:lpstr>PowerPoint Presentation</vt:lpstr>
      <vt:lpstr>Commonly Asked Questions</vt:lpstr>
      <vt:lpstr>Commonly Asked Questions</vt:lpstr>
      <vt:lpstr>Commonly Asked Questions</vt:lpstr>
      <vt:lpstr>Commonly Asked Questions</vt:lpstr>
      <vt:lpstr>Commonly Asked Questions</vt:lpstr>
      <vt:lpstr>Commonly Asked Questions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Foster, Jessica</dc:creator>
  <cp:keywords/>
  <dc:description/>
  <cp:lastModifiedBy>Ott, Karen</cp:lastModifiedBy>
  <cp:revision>280</cp:revision>
  <dcterms:created xsi:type="dcterms:W3CDTF">2020-09-17T13:34:11Z</dcterms:created>
  <dcterms:modified xsi:type="dcterms:W3CDTF">2024-03-01T20:06:27Z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0x0101008963EF562EFE29408CC2F6F63F06A2E9</vt:lpwstr>
  </property>
  <property fmtid="{D5CDD505-2E9C-101B-9397-08002B2CF9AE}" pid="3" name="MSIP_Label_eea8a813-53e7-4f1d-90f2-cda32b87eb03_Enabled">
    <vt:lpwstr>True</vt:lpwstr>
  </property>
  <property fmtid="{D5CDD505-2E9C-101B-9397-08002B2CF9AE}" pid="4" name="MSIP_Label_eea8a813-53e7-4f1d-90f2-cda32b87eb03_SiteId">
    <vt:lpwstr>88b431e7-cf2a-43a9-bd00-81441f5c2d3c</vt:lpwstr>
  </property>
  <property fmtid="{D5CDD505-2E9C-101B-9397-08002B2CF9AE}" pid="5" name="MSIP_Label_eea8a813-53e7-4f1d-90f2-cda32b87eb03_Owner">
    <vt:lpwstr>Gina.Onan@allstate.com</vt:lpwstr>
  </property>
  <property fmtid="{D5CDD505-2E9C-101B-9397-08002B2CF9AE}" pid="6" name="MSIP_Label_eea8a813-53e7-4f1d-90f2-cda32b87eb03_SetDate">
    <vt:lpwstr>2021-01-15T02:47:42.5126756Z</vt:lpwstr>
  </property>
  <property fmtid="{D5CDD505-2E9C-101B-9397-08002B2CF9AE}" pid="7" name="MSIP_Label_eea8a813-53e7-4f1d-90f2-cda32b87eb03_Name">
    <vt:lpwstr>Internal</vt:lpwstr>
  </property>
  <property fmtid="{D5CDD505-2E9C-101B-9397-08002B2CF9AE}" pid="8" name="MSIP_Label_eea8a813-53e7-4f1d-90f2-cda32b87eb03_Application">
    <vt:lpwstr>Microsoft Azure Information Protection</vt:lpwstr>
  </property>
  <property fmtid="{D5CDD505-2E9C-101B-9397-08002B2CF9AE}" pid="9" name="MSIP_Label_eea8a813-53e7-4f1d-90f2-cda32b87eb03_Extended_MSFT_Method">
    <vt:lpwstr>Manual</vt:lpwstr>
  </property>
  <property fmtid="{D5CDD505-2E9C-101B-9397-08002B2CF9AE}" pid="10" name="Sensitivity">
    <vt:lpwstr>Internal</vt:lpwstr>
  </property>
  <property fmtid="{D5CDD505-2E9C-101B-9397-08002B2CF9AE}" pid="11" name="WorkflowChangePath">
    <vt:lpwstr>cc18553a-0d10-401c-93d1-369d1094c0ac,4;cc18553a-0d10-401c-93d1-369d1094c0ac,8;cc18553a-0d10-401c-93d1-369d1094c0ac,12;cc18553a-0d10-401c-93d1-369d1094c0ac,18;cc18553a-0d10-401c-93d1-369d1094c0ac,24;cc18553a-0d10-401c-93d1-369d1094c0ac,4;cc18553a-0d10-401c-93d1-369d1094c0ac,10;</vt:lpwstr>
  </property>
  <property fmtid="{D5CDD505-2E9C-101B-9397-08002B2CF9AE}" pid="12" name="MediaServiceImageTags">
    <vt:lpwstr/>
  </property>
</Properties>
</file>