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5143500" type="screen16x9"/>
  <p:notesSz cx="6858000" cy="9144000"/>
  <p:embeddedFontLst>
    <p:embeddedFont>
      <p:font typeface="Lato" panose="020F0502020204030203" pitchFamily="34" charset="0"/>
      <p:regular r:id="rId36"/>
      <p:bold r:id="rId37"/>
      <p:italic r:id="rId38"/>
      <p:boldItalic r:id="rId39"/>
    </p:embeddedFont>
    <p:embeddedFont>
      <p:font typeface="Lato Black" panose="020F0502020204030203" pitchFamily="34" charset="0"/>
      <p:bold r:id="rId40"/>
      <p:boldItalic r:id="rId41"/>
    </p:embeddedFont>
    <p:embeddedFont>
      <p:font typeface="Poppins" panose="00000500000000000000" pitchFamily="2" charset="0"/>
      <p:regular r:id="rId42"/>
      <p:bold r:id="rId43"/>
      <p:italic r:id="rId44"/>
      <p:boldItalic r:id="rId45"/>
    </p:embeddedFont>
    <p:embeddedFont>
      <p:font typeface="Poppins Light" panose="00000400000000000000" pitchFamily="2" charset="0"/>
      <p:regular r:id="rId46"/>
      <p:bold r:id="rId47"/>
      <p:italic r:id="rId48"/>
      <p:boldItalic r:id="rId49"/>
    </p:embeddedFont>
    <p:embeddedFont>
      <p:font typeface="Poppins Medium" panose="00000600000000000000" pitchFamily="2" charset="0"/>
      <p:regular r:id="rId50"/>
      <p:bold r:id="rId51"/>
      <p:italic r:id="rId52"/>
      <p:boldItalic r:id="rId53"/>
    </p:embeddedFont>
    <p:embeddedFont>
      <p:font typeface="Poppins SemiBold" panose="00000700000000000000" pitchFamily="2" charset="0"/>
      <p:regular r:id="rId54"/>
      <p:bold r:id="rId55"/>
      <p:italic r:id="rId56"/>
      <p:boldItalic r:id="rId57"/>
    </p:embeddedFont>
    <p:embeddedFont>
      <p:font typeface="Roboto Light" panose="02000000000000000000" pitchFamily="2" charset="0"/>
      <p:regular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CBD7F6-7F2F-4609-816E-685ED96F4973}">
  <a:tblStyle styleId="{32CBD7F6-7F2F-4609-816E-685ED96F49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font" Target="fonts/font2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font" Target="fonts/font23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font" Target="fonts/font21.fntdata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54" Type="http://schemas.openxmlformats.org/officeDocument/2006/relationships/font" Target="fonts/font19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font" Target="fonts/font2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4fd11fde6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4fd11fde6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be14da453e_1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be14da453e_1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be14da453e_1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be14da453e_1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be14da453e_1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be14da453e_1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be14da453e_1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be14da453e_1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5e816b0c60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5e816b0c60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5e816b0c60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5e816b0c60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be14da453e_1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be14da453e_1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be14da453e_1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be14da453e_1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be14da453e_1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be14da453e_1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be14da453e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be14da453e_1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4fd11fde68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4fd11fde68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be14da453e_1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be14da453e_1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5e816b0c60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5e816b0c60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be14da453e_1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be14da453e_1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be14da453e_1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be14da453e_1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be14da453e_1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be14da453e_1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91815a2449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291815a2449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be14da453e_1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2be14da453e_1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43acc761d7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143acc761d7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5e816b0c60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25e816b0c60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5e816b0c60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25e816b0c60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4fcc7001db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4fcc7001db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5e816b0c6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25e816b0c6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5e816b0c60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25e816b0c60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5e816b0c60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25e816b0c60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5e816b0c60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25e816b0c60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be14da453e_1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be14da453e_1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be14da453e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be14da453e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be14da453e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be14da453e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5e816b0c6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5e816b0c60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5e816b0c6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5e816b0c6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be14da453e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be14da453e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2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020676" y="1880400"/>
            <a:ext cx="63804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13233"/>
                </a:solidFill>
                <a:latin typeface="Lato Black"/>
                <a:ea typeface="Lato Black"/>
                <a:cs typeface="Lato Black"/>
                <a:sym typeface="Lato Black"/>
              </a:rPr>
              <a:t>AMERICA’S CHOICE</a:t>
            </a:r>
            <a:endParaRPr sz="5000">
              <a:solidFill>
                <a:srgbClr val="313233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87BCC4"/>
                </a:solidFill>
                <a:latin typeface="Lato Black"/>
                <a:ea typeface="Lato Black"/>
                <a:cs typeface="Lato Black"/>
                <a:sym typeface="Lato Black"/>
              </a:rPr>
              <a:t>AGENT TRAINING</a:t>
            </a:r>
            <a:endParaRPr sz="5000">
              <a:solidFill>
                <a:srgbClr val="87BCC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-42600" y="0"/>
            <a:ext cx="1371600" cy="5143500"/>
          </a:xfrm>
          <a:prstGeom prst="rect">
            <a:avLst/>
          </a:prstGeom>
          <a:solidFill>
            <a:srgbClr val="733F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4572"/>
              </a:solidFill>
            </a:endParaRPr>
          </a:p>
        </p:txBody>
      </p:sp>
      <p:cxnSp>
        <p:nvCxnSpPr>
          <p:cNvPr id="57" name="Google Shape;57;p13"/>
          <p:cNvCxnSpPr/>
          <p:nvPr/>
        </p:nvCxnSpPr>
        <p:spPr>
          <a:xfrm>
            <a:off x="2020675" y="3784550"/>
            <a:ext cx="38199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0650" y="538377"/>
            <a:ext cx="4837576" cy="74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North American Insurance Services – Independent Insurance Marketing  Organization">
            <a:extLst>
              <a:ext uri="{FF2B5EF4-FFF2-40B4-BE49-F238E27FC236}">
                <a16:creationId xmlns:a16="http://schemas.microsoft.com/office/drawing/2014/main" id="{33C68ACE-A1CD-5B0D-EE18-CFDA4AB62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650" y="3964901"/>
            <a:ext cx="2309918" cy="96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/>
          <p:nvPr/>
        </p:nvSpPr>
        <p:spPr>
          <a:xfrm>
            <a:off x="5297675" y="1976750"/>
            <a:ext cx="3846300" cy="3166800"/>
          </a:xfrm>
          <a:prstGeom prst="rect">
            <a:avLst/>
          </a:prstGeom>
          <a:solidFill>
            <a:srgbClr val="733F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4572"/>
              </a:solidFill>
            </a:endParaRPr>
          </a:p>
        </p:txBody>
      </p:sp>
      <p:sp>
        <p:nvSpPr>
          <p:cNvPr id="175" name="Google Shape;175;p23"/>
          <p:cNvSpPr txBox="1"/>
          <p:nvPr/>
        </p:nvSpPr>
        <p:spPr>
          <a:xfrm>
            <a:off x="334175" y="97225"/>
            <a:ext cx="3515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87BCC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176" name="Google Shape;176;p23"/>
          <p:cNvPicPr preferRelativeResize="0"/>
          <p:nvPr/>
        </p:nvPicPr>
        <p:blipFill rotWithShape="1">
          <a:blip r:embed="rId4">
            <a:alphaModFix/>
          </a:blip>
          <a:srcRect t="14690" b="26263"/>
          <a:stretch/>
        </p:blipFill>
        <p:spPr>
          <a:xfrm>
            <a:off x="5297600" y="0"/>
            <a:ext cx="3846298" cy="188709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3"/>
          <p:cNvSpPr txBox="1"/>
          <p:nvPr/>
        </p:nvSpPr>
        <p:spPr>
          <a:xfrm>
            <a:off x="5553825" y="1973763"/>
            <a:ext cx="3515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HIGHLIGHTS</a:t>
            </a:r>
            <a:endParaRPr sz="22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7BCC4"/>
                </a:solidFill>
                <a:latin typeface="Lato Black"/>
                <a:ea typeface="Lato Black"/>
                <a:cs typeface="Lato Black"/>
                <a:sym typeface="Lato Black"/>
              </a:rPr>
              <a:t>ANNUAL MAX 500</a:t>
            </a:r>
            <a:endParaRPr sz="1800">
              <a:solidFill>
                <a:srgbClr val="87BCC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78" name="Google Shape;178;p23"/>
          <p:cNvSpPr txBox="1"/>
          <p:nvPr/>
        </p:nvSpPr>
        <p:spPr>
          <a:xfrm>
            <a:off x="5419925" y="2712750"/>
            <a:ext cx="3695100" cy="21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NO DEDUCTIBLE - All Copays! 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$500,000 Annual Max - $2,500,000 Lifetime Max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NO PRE-EXISTING EXCLUSIONS - No Waiting Periods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ALL ACA Preventive services covered 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$0 Copay for Telemedicine - Primary, Urgent, Mental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Cancer covered - $150 copay/treatment - $25k Max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APS Rx - Designed for Acute Care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Very Affordable Rates!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79" name="Google Shape;17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9253" y="0"/>
            <a:ext cx="530684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/>
          <p:nvPr/>
        </p:nvSpPr>
        <p:spPr>
          <a:xfrm>
            <a:off x="5297675" y="1976750"/>
            <a:ext cx="3846300" cy="3166800"/>
          </a:xfrm>
          <a:prstGeom prst="rect">
            <a:avLst/>
          </a:prstGeom>
          <a:solidFill>
            <a:srgbClr val="733F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4572"/>
              </a:solidFill>
            </a:endParaRPr>
          </a:p>
        </p:txBody>
      </p:sp>
      <p:sp>
        <p:nvSpPr>
          <p:cNvPr id="185" name="Google Shape;185;p24"/>
          <p:cNvSpPr txBox="1"/>
          <p:nvPr/>
        </p:nvSpPr>
        <p:spPr>
          <a:xfrm>
            <a:off x="334175" y="97225"/>
            <a:ext cx="3515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87BCC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186" name="Google Shape;186;p24"/>
          <p:cNvPicPr preferRelativeResize="0"/>
          <p:nvPr/>
        </p:nvPicPr>
        <p:blipFill rotWithShape="1">
          <a:blip r:embed="rId4">
            <a:alphaModFix/>
          </a:blip>
          <a:srcRect t="14690" b="26263"/>
          <a:stretch/>
        </p:blipFill>
        <p:spPr>
          <a:xfrm>
            <a:off x="5297600" y="0"/>
            <a:ext cx="3846298" cy="188709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4"/>
          <p:cNvSpPr txBox="1"/>
          <p:nvPr/>
        </p:nvSpPr>
        <p:spPr>
          <a:xfrm>
            <a:off x="5553825" y="1973763"/>
            <a:ext cx="3515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HIGHLIGHTS</a:t>
            </a:r>
            <a:endParaRPr sz="22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7BCC4"/>
                </a:solidFill>
                <a:latin typeface="Lato Black"/>
                <a:ea typeface="Lato Black"/>
                <a:cs typeface="Lato Black"/>
                <a:sym typeface="Lato Black"/>
              </a:rPr>
              <a:t>ANNUAL MAX 500</a:t>
            </a:r>
            <a:endParaRPr sz="1800">
              <a:solidFill>
                <a:srgbClr val="87BCC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88" name="Google Shape;188;p24"/>
          <p:cNvSpPr txBox="1"/>
          <p:nvPr/>
        </p:nvSpPr>
        <p:spPr>
          <a:xfrm>
            <a:off x="5419925" y="2712750"/>
            <a:ext cx="3695100" cy="21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NO DEDUCTIBLE - All Copays! 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$500,000 Annual Max - $2,500,000 Lifetime Max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NO PRE-EXISTING EXCLUSIONS - No Waiting Periods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ALL ACA Preventive services covered 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$0 Copay for Telemedicine - Primary, Urgent, Mental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Cancer covered - $150 copay/treatment - $25k Max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APS Rx - Designed for Acute Care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Very Affordable Rates!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9" name="Google Shape;18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5297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/>
          <p:nvPr/>
        </p:nvSpPr>
        <p:spPr>
          <a:xfrm>
            <a:off x="5297675" y="1976750"/>
            <a:ext cx="3846300" cy="3166800"/>
          </a:xfrm>
          <a:prstGeom prst="rect">
            <a:avLst/>
          </a:prstGeom>
          <a:solidFill>
            <a:srgbClr val="733F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4572"/>
              </a:solidFill>
            </a:endParaRPr>
          </a:p>
        </p:txBody>
      </p:sp>
      <p:sp>
        <p:nvSpPr>
          <p:cNvPr id="195" name="Google Shape;195;p25"/>
          <p:cNvSpPr txBox="1"/>
          <p:nvPr/>
        </p:nvSpPr>
        <p:spPr>
          <a:xfrm>
            <a:off x="334175" y="97225"/>
            <a:ext cx="3515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87BCC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196" name="Google Shape;196;p25"/>
          <p:cNvPicPr preferRelativeResize="0"/>
          <p:nvPr/>
        </p:nvPicPr>
        <p:blipFill rotWithShape="1">
          <a:blip r:embed="rId4">
            <a:alphaModFix/>
          </a:blip>
          <a:srcRect t="14690" b="26263"/>
          <a:stretch/>
        </p:blipFill>
        <p:spPr>
          <a:xfrm>
            <a:off x="5297600" y="0"/>
            <a:ext cx="3846298" cy="188709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5"/>
          <p:cNvSpPr txBox="1"/>
          <p:nvPr/>
        </p:nvSpPr>
        <p:spPr>
          <a:xfrm>
            <a:off x="5553825" y="1973763"/>
            <a:ext cx="3515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HIGHLIGHTS</a:t>
            </a:r>
            <a:endParaRPr sz="22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7BCC4"/>
                </a:solidFill>
                <a:latin typeface="Lato Black"/>
                <a:ea typeface="Lato Black"/>
                <a:cs typeface="Lato Black"/>
                <a:sym typeface="Lato Black"/>
              </a:rPr>
              <a:t>ANNUAL MAX 500</a:t>
            </a:r>
            <a:endParaRPr sz="1800">
              <a:solidFill>
                <a:srgbClr val="87BCC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98" name="Google Shape;198;p25"/>
          <p:cNvSpPr txBox="1"/>
          <p:nvPr/>
        </p:nvSpPr>
        <p:spPr>
          <a:xfrm>
            <a:off x="5419925" y="2712750"/>
            <a:ext cx="3695100" cy="21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NO DEDUCTIBLE - All Copays! 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$500,000 Annual Max - $2,500,000 Lifetime Max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NO PRE-EXISTING EXCLUSIONS - No Waiting Periods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ALL ACA Preventive services covered 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$0 Copay for Telemedicine - Primary, Urgent, Mental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Cancer covered - $150 copay/treatment - $25k Max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APS Rx - Designed for Acute Care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Very Affordable Rates!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99" name="Google Shape;19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" y="0"/>
            <a:ext cx="52976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/>
          <p:nvPr/>
        </p:nvSpPr>
        <p:spPr>
          <a:xfrm>
            <a:off x="6091925" y="2330825"/>
            <a:ext cx="3051900" cy="777600"/>
          </a:xfrm>
          <a:prstGeom prst="rect">
            <a:avLst/>
          </a:prstGeom>
          <a:solidFill>
            <a:srgbClr val="733F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4572"/>
              </a:solidFill>
            </a:endParaRPr>
          </a:p>
        </p:txBody>
      </p:sp>
      <p:sp>
        <p:nvSpPr>
          <p:cNvPr id="205" name="Google Shape;205;p26"/>
          <p:cNvSpPr txBox="1"/>
          <p:nvPr/>
        </p:nvSpPr>
        <p:spPr>
          <a:xfrm>
            <a:off x="504350" y="289150"/>
            <a:ext cx="60582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AMERICA’S PHARMACY SOURCE HIGHLIGHTS</a:t>
            </a:r>
            <a:endParaRPr sz="3800">
              <a:solidFill>
                <a:srgbClr val="313233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7BCC4"/>
                </a:solidFill>
                <a:latin typeface="Lato Black"/>
                <a:ea typeface="Lato Black"/>
                <a:cs typeface="Lato Black"/>
                <a:sym typeface="Lato Black"/>
              </a:rPr>
              <a:t>ANNUAL MAX PLANS 100-500 &amp; COPPER 7350</a:t>
            </a:r>
            <a:endParaRPr sz="19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13233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206" name="Google Shape;206;p26"/>
          <p:cNvPicPr preferRelativeResize="0"/>
          <p:nvPr/>
        </p:nvPicPr>
        <p:blipFill rotWithShape="1">
          <a:blip r:embed="rId4">
            <a:alphaModFix/>
          </a:blip>
          <a:srcRect l="1080" t="23786" r="-1080" b="34938"/>
          <a:stretch/>
        </p:blipFill>
        <p:spPr>
          <a:xfrm>
            <a:off x="6092075" y="0"/>
            <a:ext cx="3051925" cy="223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8550" y="4499651"/>
            <a:ext cx="2676803" cy="413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8" name="Google Shape;208;p26"/>
          <p:cNvCxnSpPr/>
          <p:nvPr/>
        </p:nvCxnSpPr>
        <p:spPr>
          <a:xfrm rot="10800000" flipH="1">
            <a:off x="600775" y="1101375"/>
            <a:ext cx="2556000" cy="18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9" name="Google Shape;209;p26"/>
          <p:cNvSpPr/>
          <p:nvPr/>
        </p:nvSpPr>
        <p:spPr>
          <a:xfrm>
            <a:off x="6092075" y="3161200"/>
            <a:ext cx="3051900" cy="76200"/>
          </a:xfrm>
          <a:prstGeom prst="rect">
            <a:avLst/>
          </a:prstGeom>
          <a:solidFill>
            <a:srgbClr val="87BC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4572"/>
              </a:solidFill>
            </a:endParaRPr>
          </a:p>
        </p:txBody>
      </p:sp>
      <p:sp>
        <p:nvSpPr>
          <p:cNvPr id="210" name="Google Shape;210;p26"/>
          <p:cNvSpPr txBox="1"/>
          <p:nvPr/>
        </p:nvSpPr>
        <p:spPr>
          <a:xfrm>
            <a:off x="537900" y="1171425"/>
            <a:ext cx="4605000" cy="22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</a:pPr>
            <a:r>
              <a:rPr lang="en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Over 125 acute medications and over 480 maintenance medications</a:t>
            </a:r>
            <a:endParaRPr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</a:pPr>
            <a:r>
              <a:rPr lang="en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Home delivery service with tracking through USPS</a:t>
            </a:r>
            <a:endParaRPr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</a:pPr>
            <a:r>
              <a:rPr lang="en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30 and 90-day supply options</a:t>
            </a:r>
            <a:endParaRPr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*Specialty medications are not covered</a:t>
            </a:r>
            <a:endParaRPr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4900" y="4566901"/>
            <a:ext cx="2676803" cy="41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7"/>
          <p:cNvSpPr txBox="1"/>
          <p:nvPr/>
        </p:nvSpPr>
        <p:spPr>
          <a:xfrm>
            <a:off x="504350" y="305925"/>
            <a:ext cx="6058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13233"/>
                </a:solidFill>
                <a:latin typeface="Lato Black"/>
                <a:ea typeface="Lato Black"/>
                <a:cs typeface="Lato Black"/>
                <a:sym typeface="Lato Black"/>
              </a:rPr>
              <a:t>ANNUAL MAX</a:t>
            </a:r>
            <a:endParaRPr sz="3000">
              <a:solidFill>
                <a:srgbClr val="313233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87BCC4"/>
                </a:solidFill>
                <a:latin typeface="Lato Black"/>
                <a:ea typeface="Lato Black"/>
                <a:cs typeface="Lato Black"/>
                <a:sym typeface="Lato Black"/>
              </a:rPr>
              <a:t>PLANS 100-500</a:t>
            </a:r>
            <a:endParaRPr sz="3000">
              <a:solidFill>
                <a:srgbClr val="87BCC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cxnSp>
        <p:nvCxnSpPr>
          <p:cNvPr id="217" name="Google Shape;217;p27"/>
          <p:cNvCxnSpPr/>
          <p:nvPr/>
        </p:nvCxnSpPr>
        <p:spPr>
          <a:xfrm>
            <a:off x="504350" y="1741400"/>
            <a:ext cx="2200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8" name="Google Shape;218;p27"/>
          <p:cNvSpPr txBox="1"/>
          <p:nvPr/>
        </p:nvSpPr>
        <p:spPr>
          <a:xfrm>
            <a:off x="504350" y="1330075"/>
            <a:ext cx="4030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 i="1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PLAN PRICING</a:t>
            </a:r>
            <a:endParaRPr sz="1100" i="1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graphicFrame>
        <p:nvGraphicFramePr>
          <p:cNvPr id="219" name="Google Shape;219;p27"/>
          <p:cNvGraphicFramePr/>
          <p:nvPr/>
        </p:nvGraphicFramePr>
        <p:xfrm>
          <a:off x="465150" y="2299700"/>
          <a:ext cx="7239000" cy="1905000"/>
        </p:xfrm>
        <a:graphic>
          <a:graphicData uri="http://schemas.openxmlformats.org/drawingml/2006/table">
            <a:tbl>
              <a:tblPr>
                <a:noFill/>
                <a:tableStyleId>{32CBD7F6-7F2F-4609-816E-685ED96F4973}</a:tableStyleId>
              </a:tblPr>
              <a:tblGrid>
                <a:gridCol w="261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2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2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2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3F98">
                        <a:alpha val="17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733F98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ACHP 100</a:t>
                      </a:r>
                      <a:endParaRPr sz="1000">
                        <a:solidFill>
                          <a:srgbClr val="733F98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3F98">
                        <a:alpha val="17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733F98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ACHP 250</a:t>
                      </a:r>
                      <a:endParaRPr sz="1000">
                        <a:solidFill>
                          <a:srgbClr val="733F98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3F98">
                        <a:alpha val="17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733F98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ACHP 500</a:t>
                      </a:r>
                      <a:endParaRPr sz="1000" b="1">
                        <a:solidFill>
                          <a:srgbClr val="733F98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3F98">
                        <a:alpha val="176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Employee Only</a:t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$399.00</a:t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$449.00</a:t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$479.00</a:t>
                      </a:r>
                      <a:endParaRPr sz="10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Employee / Spouse</a:t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0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$599.00</a:t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0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$639.00</a:t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0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$679.00</a:t>
                      </a:r>
                      <a:endParaRPr sz="10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0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Employee / Child(ren)</a:t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$559.00</a:t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$589.00</a:t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$629.00</a:t>
                      </a:r>
                      <a:endParaRPr sz="10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Employee / Family</a:t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0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$799.00</a:t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0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$849.00</a:t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0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$929.00</a:t>
                      </a:r>
                      <a:endParaRPr sz="10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0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0" name="Google Shape;220;p27"/>
          <p:cNvSpPr/>
          <p:nvPr/>
        </p:nvSpPr>
        <p:spPr>
          <a:xfrm>
            <a:off x="7297275" y="56025"/>
            <a:ext cx="1769700" cy="1522800"/>
          </a:xfrm>
          <a:prstGeom prst="rect">
            <a:avLst/>
          </a:prstGeom>
          <a:solidFill>
            <a:srgbClr val="733F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4572"/>
              </a:solidFill>
            </a:endParaRPr>
          </a:p>
        </p:txBody>
      </p:sp>
      <p:sp>
        <p:nvSpPr>
          <p:cNvPr id="221" name="Google Shape;221;p27"/>
          <p:cNvSpPr/>
          <p:nvPr/>
        </p:nvSpPr>
        <p:spPr>
          <a:xfrm>
            <a:off x="6289875" y="414700"/>
            <a:ext cx="1769700" cy="1522800"/>
          </a:xfrm>
          <a:prstGeom prst="rect">
            <a:avLst/>
          </a:prstGeom>
          <a:solidFill>
            <a:srgbClr val="87BC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4572"/>
              </a:solidFill>
            </a:endParaRPr>
          </a:p>
        </p:txBody>
      </p:sp>
      <p:sp>
        <p:nvSpPr>
          <p:cNvPr id="222" name="Google Shape;222;p27"/>
          <p:cNvSpPr/>
          <p:nvPr/>
        </p:nvSpPr>
        <p:spPr>
          <a:xfrm>
            <a:off x="6115579" y="264700"/>
            <a:ext cx="2118300" cy="18228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457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4900" y="4566901"/>
            <a:ext cx="2676803" cy="41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8"/>
          <p:cNvPicPr preferRelativeResize="0"/>
          <p:nvPr/>
        </p:nvPicPr>
        <p:blipFill rotWithShape="1">
          <a:blip r:embed="rId5">
            <a:alphaModFix/>
          </a:blip>
          <a:srcRect l="7825" t="28354" r="11750" b="25586"/>
          <a:stretch/>
        </p:blipFill>
        <p:spPr>
          <a:xfrm>
            <a:off x="0" y="0"/>
            <a:ext cx="598617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8"/>
          <p:cNvSpPr/>
          <p:nvPr/>
        </p:nvSpPr>
        <p:spPr>
          <a:xfrm>
            <a:off x="5084100" y="1578950"/>
            <a:ext cx="3652800" cy="1521000"/>
          </a:xfrm>
          <a:prstGeom prst="rect">
            <a:avLst/>
          </a:prstGeom>
          <a:solidFill>
            <a:srgbClr val="733F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4572"/>
              </a:solidFill>
            </a:endParaRPr>
          </a:p>
        </p:txBody>
      </p:sp>
      <p:sp>
        <p:nvSpPr>
          <p:cNvPr id="231" name="Google Shape;231;p28"/>
          <p:cNvSpPr txBox="1"/>
          <p:nvPr/>
        </p:nvSpPr>
        <p:spPr>
          <a:xfrm>
            <a:off x="5439213" y="2214475"/>
            <a:ext cx="3608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METAL PLANS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232" name="Google Shape;232;p28"/>
          <p:cNvSpPr txBox="1"/>
          <p:nvPr/>
        </p:nvSpPr>
        <p:spPr>
          <a:xfrm>
            <a:off x="5462738" y="1879425"/>
            <a:ext cx="360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AMERICA’S CHOICE</a:t>
            </a:r>
            <a:endParaRPr sz="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9"/>
          <p:cNvSpPr/>
          <p:nvPr/>
        </p:nvSpPr>
        <p:spPr>
          <a:xfrm>
            <a:off x="5297675" y="1976750"/>
            <a:ext cx="3846300" cy="3166800"/>
          </a:xfrm>
          <a:prstGeom prst="rect">
            <a:avLst/>
          </a:prstGeom>
          <a:solidFill>
            <a:srgbClr val="733F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4572"/>
              </a:solidFill>
            </a:endParaRPr>
          </a:p>
        </p:txBody>
      </p:sp>
      <p:sp>
        <p:nvSpPr>
          <p:cNvPr id="238" name="Google Shape;238;p29"/>
          <p:cNvSpPr txBox="1"/>
          <p:nvPr/>
        </p:nvSpPr>
        <p:spPr>
          <a:xfrm>
            <a:off x="334175" y="97225"/>
            <a:ext cx="3515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87BCC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39" name="Google Shape;239;p29"/>
          <p:cNvSpPr txBox="1"/>
          <p:nvPr/>
        </p:nvSpPr>
        <p:spPr>
          <a:xfrm>
            <a:off x="5553825" y="1973763"/>
            <a:ext cx="3515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HIGHLIGHTS</a:t>
            </a:r>
            <a:endParaRPr sz="22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7BCC4"/>
                </a:solidFill>
                <a:latin typeface="Lato Black"/>
                <a:ea typeface="Lato Black"/>
                <a:cs typeface="Lato Black"/>
                <a:sym typeface="Lato Black"/>
              </a:rPr>
              <a:t>$5000 BRONZE METAL PLAN</a:t>
            </a:r>
            <a:endParaRPr sz="1800">
              <a:solidFill>
                <a:srgbClr val="87BCC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40" name="Google Shape;240;p29"/>
          <p:cNvSpPr txBox="1"/>
          <p:nvPr/>
        </p:nvSpPr>
        <p:spPr>
          <a:xfrm>
            <a:off x="5419925" y="2712750"/>
            <a:ext cx="3695100" cy="24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No Annual or Lifetime Limits!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Numerous Copays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ACA Compliant - no Subsidy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80/20 Co-insurance - MOOP $7,350 (2x Family)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NO PRE-EXISTING EXCLUSIONS - No Waiting Periods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ALL ACA Preventive services covered 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$0 Copay for Telemedicine - Primary, Urgent, Mental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Medalist Rx - Comprehensive Rx Coverage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3 HSA Options available!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41" name="Google Shape;241;p29"/>
          <p:cNvPicPr preferRelativeResize="0"/>
          <p:nvPr/>
        </p:nvPicPr>
        <p:blipFill rotWithShape="1">
          <a:blip r:embed="rId4">
            <a:alphaModFix/>
          </a:blip>
          <a:srcRect l="7825" t="28354" r="11750" b="25586"/>
          <a:stretch/>
        </p:blipFill>
        <p:spPr>
          <a:xfrm>
            <a:off x="5297674" y="0"/>
            <a:ext cx="3846300" cy="197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529767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0"/>
          <p:cNvSpPr/>
          <p:nvPr/>
        </p:nvSpPr>
        <p:spPr>
          <a:xfrm>
            <a:off x="5297675" y="1976750"/>
            <a:ext cx="3846300" cy="3166800"/>
          </a:xfrm>
          <a:prstGeom prst="rect">
            <a:avLst/>
          </a:prstGeom>
          <a:solidFill>
            <a:srgbClr val="733F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4572"/>
              </a:solidFill>
            </a:endParaRPr>
          </a:p>
        </p:txBody>
      </p:sp>
      <p:sp>
        <p:nvSpPr>
          <p:cNvPr id="248" name="Google Shape;248;p30"/>
          <p:cNvSpPr txBox="1"/>
          <p:nvPr/>
        </p:nvSpPr>
        <p:spPr>
          <a:xfrm>
            <a:off x="334175" y="97225"/>
            <a:ext cx="3515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87BCC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49" name="Google Shape;249;p30"/>
          <p:cNvSpPr txBox="1"/>
          <p:nvPr/>
        </p:nvSpPr>
        <p:spPr>
          <a:xfrm>
            <a:off x="5553825" y="1973763"/>
            <a:ext cx="3515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HIGHLIGHTS</a:t>
            </a:r>
            <a:endParaRPr sz="22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7BCC4"/>
                </a:solidFill>
                <a:latin typeface="Lato Black"/>
                <a:ea typeface="Lato Black"/>
                <a:cs typeface="Lato Black"/>
                <a:sym typeface="Lato Black"/>
              </a:rPr>
              <a:t>$5000 BRONZE METAL PLAN</a:t>
            </a:r>
            <a:endParaRPr sz="1800">
              <a:solidFill>
                <a:srgbClr val="87BCC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50" name="Google Shape;250;p30"/>
          <p:cNvSpPr txBox="1"/>
          <p:nvPr/>
        </p:nvSpPr>
        <p:spPr>
          <a:xfrm>
            <a:off x="5419925" y="2712750"/>
            <a:ext cx="3695100" cy="24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No Annual or Lifetime Limits!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Numerous Copays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ACA Compliant - no Subsidy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80/20 Co-insurance - MOOP $7,350 (2x Family)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NO PRE-EXISTING EXCLUSIONS - No Waiting Periods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ALL ACA Preventive services covered 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$0 Copay for Telemedicine - Primary, Urgent, Mental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Medalist Rx - Comprehensive Rx Coverage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3 HSA Options available!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51" name="Google Shape;251;p30"/>
          <p:cNvPicPr preferRelativeResize="0"/>
          <p:nvPr/>
        </p:nvPicPr>
        <p:blipFill rotWithShape="1">
          <a:blip r:embed="rId4">
            <a:alphaModFix/>
          </a:blip>
          <a:srcRect l="7825" t="28354" r="11750" b="25586"/>
          <a:stretch/>
        </p:blipFill>
        <p:spPr>
          <a:xfrm>
            <a:off x="5297674" y="0"/>
            <a:ext cx="3846300" cy="197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" y="0"/>
            <a:ext cx="529767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1"/>
          <p:cNvSpPr/>
          <p:nvPr/>
        </p:nvSpPr>
        <p:spPr>
          <a:xfrm>
            <a:off x="5297675" y="1976750"/>
            <a:ext cx="3846300" cy="3166800"/>
          </a:xfrm>
          <a:prstGeom prst="rect">
            <a:avLst/>
          </a:prstGeom>
          <a:solidFill>
            <a:srgbClr val="733F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4572"/>
              </a:solidFill>
            </a:endParaRPr>
          </a:p>
        </p:txBody>
      </p:sp>
      <p:sp>
        <p:nvSpPr>
          <p:cNvPr id="258" name="Google Shape;258;p31"/>
          <p:cNvSpPr txBox="1"/>
          <p:nvPr/>
        </p:nvSpPr>
        <p:spPr>
          <a:xfrm>
            <a:off x="334175" y="97225"/>
            <a:ext cx="3515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87BCC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59" name="Google Shape;259;p31"/>
          <p:cNvSpPr txBox="1"/>
          <p:nvPr/>
        </p:nvSpPr>
        <p:spPr>
          <a:xfrm>
            <a:off x="5553825" y="1973763"/>
            <a:ext cx="3515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HIGHLIGHTS</a:t>
            </a:r>
            <a:endParaRPr sz="22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7BCC4"/>
                </a:solidFill>
                <a:latin typeface="Lato Black"/>
                <a:ea typeface="Lato Black"/>
                <a:cs typeface="Lato Black"/>
                <a:sym typeface="Lato Black"/>
              </a:rPr>
              <a:t>$5000 BRONZE METAL PLAN</a:t>
            </a:r>
            <a:endParaRPr sz="1800">
              <a:solidFill>
                <a:srgbClr val="87BCC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60" name="Google Shape;260;p31"/>
          <p:cNvSpPr txBox="1"/>
          <p:nvPr/>
        </p:nvSpPr>
        <p:spPr>
          <a:xfrm>
            <a:off x="5419925" y="2712750"/>
            <a:ext cx="3695100" cy="24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No Annual or Lifetime Limits!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Numerous Copays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ACA Compliant - no Subsidy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80/20 Co-insurance - MOOP $7,350 (2x Family)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NO PRE-EXISTING EXCLUSIONS - No Waiting Periods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ALL ACA Preventive services covered 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$0 Copay for Telemedicine - Primary, Urgent, Mental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Medalist Rx - Comprehensive Rx Coverage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3 HSA Options available!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61" name="Google Shape;261;p31"/>
          <p:cNvPicPr preferRelativeResize="0"/>
          <p:nvPr/>
        </p:nvPicPr>
        <p:blipFill rotWithShape="1">
          <a:blip r:embed="rId4">
            <a:alphaModFix/>
          </a:blip>
          <a:srcRect l="7825" t="28354" r="11750" b="25586"/>
          <a:stretch/>
        </p:blipFill>
        <p:spPr>
          <a:xfrm>
            <a:off x="5297674" y="0"/>
            <a:ext cx="3846300" cy="197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5297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2"/>
          <p:cNvSpPr/>
          <p:nvPr/>
        </p:nvSpPr>
        <p:spPr>
          <a:xfrm>
            <a:off x="5297675" y="1976750"/>
            <a:ext cx="3846300" cy="3166800"/>
          </a:xfrm>
          <a:prstGeom prst="rect">
            <a:avLst/>
          </a:prstGeom>
          <a:solidFill>
            <a:srgbClr val="733F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4572"/>
              </a:solidFill>
            </a:endParaRPr>
          </a:p>
        </p:txBody>
      </p:sp>
      <p:sp>
        <p:nvSpPr>
          <p:cNvPr id="268" name="Google Shape;268;p32"/>
          <p:cNvSpPr txBox="1"/>
          <p:nvPr/>
        </p:nvSpPr>
        <p:spPr>
          <a:xfrm>
            <a:off x="334175" y="97225"/>
            <a:ext cx="3515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87BCC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69" name="Google Shape;269;p32"/>
          <p:cNvSpPr txBox="1"/>
          <p:nvPr/>
        </p:nvSpPr>
        <p:spPr>
          <a:xfrm>
            <a:off x="5553825" y="1973763"/>
            <a:ext cx="3515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HIGHLIGHTS</a:t>
            </a:r>
            <a:endParaRPr sz="22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7BCC4"/>
                </a:solidFill>
                <a:latin typeface="Lato Black"/>
                <a:ea typeface="Lato Black"/>
                <a:cs typeface="Lato Black"/>
                <a:sym typeface="Lato Black"/>
              </a:rPr>
              <a:t>$5000 BRONZE METAL PLAN</a:t>
            </a:r>
            <a:endParaRPr sz="1800">
              <a:solidFill>
                <a:srgbClr val="87BCC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70" name="Google Shape;270;p32"/>
          <p:cNvSpPr txBox="1"/>
          <p:nvPr/>
        </p:nvSpPr>
        <p:spPr>
          <a:xfrm>
            <a:off x="5419925" y="2712750"/>
            <a:ext cx="3695100" cy="24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No Annual or Lifetime Limits!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Numerous Copays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ACA Compliant - no Subsidy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80/20 Co-insurance - MOOP $7,350 (2x Family)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NO PRE-EXISTING EXCLUSIONS - No Waiting Periods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ALL ACA Preventive services covered 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$0 Copay for Telemedicine - Primary, Urgent, Mental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Medalist Rx - Comprehensive Rx Coverage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3 HSA Options available!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71" name="Google Shape;271;p32"/>
          <p:cNvPicPr preferRelativeResize="0"/>
          <p:nvPr/>
        </p:nvPicPr>
        <p:blipFill rotWithShape="1">
          <a:blip r:embed="rId4">
            <a:alphaModFix/>
          </a:blip>
          <a:srcRect l="7825" t="28354" r="11750" b="25586"/>
          <a:stretch/>
        </p:blipFill>
        <p:spPr>
          <a:xfrm>
            <a:off x="5297674" y="0"/>
            <a:ext cx="3846300" cy="197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529767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/>
        </p:nvSpPr>
        <p:spPr>
          <a:xfrm>
            <a:off x="384475" y="339600"/>
            <a:ext cx="588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13233"/>
                </a:solidFill>
                <a:latin typeface="Lato Black"/>
                <a:ea typeface="Lato Black"/>
                <a:cs typeface="Lato Black"/>
                <a:sym typeface="Lato Black"/>
              </a:rPr>
              <a:t>Who are the Partners?</a:t>
            </a:r>
            <a:endParaRPr sz="3000">
              <a:solidFill>
                <a:srgbClr val="87BCC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7772400" y="125"/>
            <a:ext cx="1371600" cy="5143500"/>
          </a:xfrm>
          <a:prstGeom prst="rect">
            <a:avLst/>
          </a:prstGeom>
          <a:solidFill>
            <a:srgbClr val="733F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4572"/>
              </a:solidFill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150" y="1153225"/>
            <a:ext cx="2285998" cy="457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15"/>
          <p:cNvCxnSpPr/>
          <p:nvPr/>
        </p:nvCxnSpPr>
        <p:spPr>
          <a:xfrm rot="10800000" flipH="1">
            <a:off x="435150" y="966900"/>
            <a:ext cx="3899700" cy="19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1" name="Google Shape;81;p15"/>
          <p:cNvSpPr txBox="1"/>
          <p:nvPr/>
        </p:nvSpPr>
        <p:spPr>
          <a:xfrm>
            <a:off x="1197278" y="1528950"/>
            <a:ext cx="4470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 b="1">
                <a:solidFill>
                  <a:schemeClr val="dk1"/>
                </a:solidFill>
              </a:rPr>
              <a:t>Marketing &amp; Brand name of the Program</a:t>
            </a:r>
            <a:endParaRPr sz="1200" b="1" i="1">
              <a:solidFill>
                <a:srgbClr val="733F9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 rotWithShape="1">
          <a:blip r:embed="rId5">
            <a:alphaModFix/>
          </a:blip>
          <a:srcRect l="35326" r="46900"/>
          <a:stretch/>
        </p:blipFill>
        <p:spPr>
          <a:xfrm>
            <a:off x="6369537" y="-125"/>
            <a:ext cx="1371602" cy="514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6100" y="2018675"/>
            <a:ext cx="2286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5150" y="3286675"/>
            <a:ext cx="2286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1197279" y="2453450"/>
            <a:ext cx="4686000" cy="10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 b="1">
                <a:solidFill>
                  <a:schemeClr val="dk1"/>
                </a:solidFill>
              </a:rPr>
              <a:t>Third Party Administrator (TPA)</a:t>
            </a:r>
            <a:endParaRPr sz="1300" b="1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 b="1">
                <a:solidFill>
                  <a:schemeClr val="dk1"/>
                </a:solidFill>
              </a:rPr>
              <a:t>Process all payments &amp; claims</a:t>
            </a:r>
            <a:endParaRPr sz="1300" b="1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 b="1">
                <a:solidFill>
                  <a:schemeClr val="dk1"/>
                </a:solidFill>
              </a:rPr>
              <a:t>Appear on all communication (Emails, Letters)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1197279" y="3628500"/>
            <a:ext cx="46860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 b="1">
                <a:solidFill>
                  <a:schemeClr val="dk1"/>
                </a:solidFill>
              </a:rPr>
              <a:t>Insurance Carrier</a:t>
            </a:r>
            <a:endParaRPr sz="1300" b="1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 b="1">
                <a:solidFill>
                  <a:schemeClr val="dk1"/>
                </a:solidFill>
              </a:rPr>
              <a:t>A- Rated</a:t>
            </a:r>
            <a:endParaRPr sz="1300" b="1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 b="1">
                <a:solidFill>
                  <a:schemeClr val="dk1"/>
                </a:solidFill>
              </a:rPr>
              <a:t>Fastest Growing Stop Loss Carrier in Country - 6x</a:t>
            </a:r>
            <a:endParaRPr sz="1300" b="1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 b="1">
                <a:solidFill>
                  <a:schemeClr val="dk1"/>
                </a:solidFill>
              </a:rPr>
              <a:t>Owned by Alphabet Inc.</a:t>
            </a:r>
            <a:endParaRPr sz="13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3"/>
          <p:cNvSpPr/>
          <p:nvPr/>
        </p:nvSpPr>
        <p:spPr>
          <a:xfrm>
            <a:off x="5297675" y="1976750"/>
            <a:ext cx="3846300" cy="3166800"/>
          </a:xfrm>
          <a:prstGeom prst="rect">
            <a:avLst/>
          </a:prstGeom>
          <a:solidFill>
            <a:srgbClr val="733F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4572"/>
              </a:solidFill>
            </a:endParaRPr>
          </a:p>
        </p:txBody>
      </p:sp>
      <p:sp>
        <p:nvSpPr>
          <p:cNvPr id="278" name="Google Shape;278;p33"/>
          <p:cNvSpPr txBox="1"/>
          <p:nvPr/>
        </p:nvSpPr>
        <p:spPr>
          <a:xfrm>
            <a:off x="334175" y="97225"/>
            <a:ext cx="3515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87BCC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79" name="Google Shape;279;p33"/>
          <p:cNvSpPr txBox="1"/>
          <p:nvPr/>
        </p:nvSpPr>
        <p:spPr>
          <a:xfrm>
            <a:off x="5553825" y="1973763"/>
            <a:ext cx="3515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HIGHLIGHTS</a:t>
            </a:r>
            <a:endParaRPr sz="22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7BCC4"/>
                </a:solidFill>
                <a:latin typeface="Lato Black"/>
                <a:ea typeface="Lato Black"/>
                <a:cs typeface="Lato Black"/>
                <a:sym typeface="Lato Black"/>
              </a:rPr>
              <a:t>$5000 BRONZE METAL PLAN</a:t>
            </a:r>
            <a:endParaRPr sz="1800">
              <a:solidFill>
                <a:srgbClr val="87BCC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80" name="Google Shape;280;p33"/>
          <p:cNvSpPr txBox="1"/>
          <p:nvPr/>
        </p:nvSpPr>
        <p:spPr>
          <a:xfrm>
            <a:off x="5419925" y="2712750"/>
            <a:ext cx="3695100" cy="24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No Annual or Lifetime Limits!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Numerous Copays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ACA Compliant - no Subsidy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80/20 Co-insurance - MOOP $7,350 (2x Family)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NO PRE-EXISTING EXCLUSIONS - No Waiting Periods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ALL ACA Preventive services covered 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$0 Copay for Telemedicine - Primary, Urgent, Mental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Medalist Rx - Comprehensive Rx Coverage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3 HSA Options available!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81" name="Google Shape;281;p33"/>
          <p:cNvPicPr preferRelativeResize="0"/>
          <p:nvPr/>
        </p:nvPicPr>
        <p:blipFill rotWithShape="1">
          <a:blip r:embed="rId4">
            <a:alphaModFix/>
          </a:blip>
          <a:srcRect l="7825" t="28354" r="11750" b="25586"/>
          <a:stretch/>
        </p:blipFill>
        <p:spPr>
          <a:xfrm>
            <a:off x="5297674" y="0"/>
            <a:ext cx="3846300" cy="197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5297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4"/>
          <p:cNvSpPr/>
          <p:nvPr/>
        </p:nvSpPr>
        <p:spPr>
          <a:xfrm>
            <a:off x="5526750" y="2330825"/>
            <a:ext cx="3617100" cy="777600"/>
          </a:xfrm>
          <a:prstGeom prst="rect">
            <a:avLst/>
          </a:prstGeom>
          <a:solidFill>
            <a:srgbClr val="733F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4572"/>
              </a:solidFill>
            </a:endParaRPr>
          </a:p>
        </p:txBody>
      </p:sp>
      <p:sp>
        <p:nvSpPr>
          <p:cNvPr id="288" name="Google Shape;288;p34"/>
          <p:cNvSpPr txBox="1"/>
          <p:nvPr/>
        </p:nvSpPr>
        <p:spPr>
          <a:xfrm>
            <a:off x="504350" y="289150"/>
            <a:ext cx="60582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MEDALIST RX - HIGHLIGHTS</a:t>
            </a:r>
            <a:endParaRPr sz="3800">
              <a:solidFill>
                <a:srgbClr val="313233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87BCC4"/>
                </a:solidFill>
                <a:latin typeface="Lato Black"/>
                <a:ea typeface="Lato Black"/>
                <a:cs typeface="Lato Black"/>
                <a:sym typeface="Lato Black"/>
              </a:rPr>
              <a:t>METAL PLANS 500-5000 &amp; HSA</a:t>
            </a:r>
            <a:endParaRPr>
              <a:solidFill>
                <a:srgbClr val="87BCC4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13233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89" name="Google Shape;289;p34"/>
          <p:cNvSpPr txBox="1"/>
          <p:nvPr/>
        </p:nvSpPr>
        <p:spPr>
          <a:xfrm>
            <a:off x="504350" y="1444275"/>
            <a:ext cx="5919000" cy="12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Retail Pharmacy Options (30-Day Supply)</a:t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●"/>
            </a:pP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Generic - $10 Copayment</a:t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●"/>
            </a:pP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Brand Name - $45 Copayment</a:t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Poppins"/>
              <a:buChar char="●"/>
            </a:pP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Non-preferred Brand - $100 Copayment</a:t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90" name="Google Shape;290;p34"/>
          <p:cNvPicPr preferRelativeResize="0"/>
          <p:nvPr/>
        </p:nvPicPr>
        <p:blipFill rotWithShape="1">
          <a:blip r:embed="rId4">
            <a:alphaModFix/>
          </a:blip>
          <a:srcRect l="1080" t="23786" r="-1080" b="34938"/>
          <a:stretch/>
        </p:blipFill>
        <p:spPr>
          <a:xfrm>
            <a:off x="5526900" y="0"/>
            <a:ext cx="3617100" cy="223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8550" y="4499651"/>
            <a:ext cx="2676803" cy="413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2" name="Google Shape;292;p34"/>
          <p:cNvCxnSpPr/>
          <p:nvPr/>
        </p:nvCxnSpPr>
        <p:spPr>
          <a:xfrm>
            <a:off x="560375" y="1151250"/>
            <a:ext cx="2200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3" name="Google Shape;293;p34"/>
          <p:cNvSpPr txBox="1"/>
          <p:nvPr/>
        </p:nvSpPr>
        <p:spPr>
          <a:xfrm>
            <a:off x="560375" y="3065950"/>
            <a:ext cx="4590900" cy="19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Mail Order/Retail Pharmacy Options (90-Day Supply)</a:t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●"/>
            </a:pP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Generic - $30 Copayment</a:t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●"/>
            </a:pP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Brand Name - $90 Copayment</a:t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●"/>
            </a:pP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Non-preferred Brand - $150 Copayment</a:t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*Specialty medications are not covered</a:t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4" name="Google Shape;294;p34"/>
          <p:cNvSpPr/>
          <p:nvPr/>
        </p:nvSpPr>
        <p:spPr>
          <a:xfrm>
            <a:off x="5526750" y="3161200"/>
            <a:ext cx="3617100" cy="76200"/>
          </a:xfrm>
          <a:prstGeom prst="rect">
            <a:avLst/>
          </a:prstGeom>
          <a:solidFill>
            <a:srgbClr val="87BC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457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5"/>
          <p:cNvSpPr/>
          <p:nvPr/>
        </p:nvSpPr>
        <p:spPr>
          <a:xfrm>
            <a:off x="5297675" y="1976750"/>
            <a:ext cx="3846300" cy="3166800"/>
          </a:xfrm>
          <a:prstGeom prst="rect">
            <a:avLst/>
          </a:prstGeom>
          <a:solidFill>
            <a:srgbClr val="733F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4572"/>
              </a:solidFill>
            </a:endParaRPr>
          </a:p>
        </p:txBody>
      </p:sp>
      <p:sp>
        <p:nvSpPr>
          <p:cNvPr id="300" name="Google Shape;300;p35"/>
          <p:cNvSpPr txBox="1"/>
          <p:nvPr/>
        </p:nvSpPr>
        <p:spPr>
          <a:xfrm>
            <a:off x="334175" y="97225"/>
            <a:ext cx="3515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87BCC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01" name="Google Shape;301;p35"/>
          <p:cNvSpPr txBox="1"/>
          <p:nvPr/>
        </p:nvSpPr>
        <p:spPr>
          <a:xfrm>
            <a:off x="5553825" y="1973763"/>
            <a:ext cx="3515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HIGHLIGHTS</a:t>
            </a:r>
            <a:endParaRPr sz="22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7BCC4"/>
                </a:solidFill>
                <a:latin typeface="Lato Black"/>
                <a:ea typeface="Lato Black"/>
                <a:cs typeface="Lato Black"/>
                <a:sym typeface="Lato Black"/>
              </a:rPr>
              <a:t>$5000 BRONZE METAL PLAN</a:t>
            </a:r>
            <a:endParaRPr sz="1800">
              <a:solidFill>
                <a:srgbClr val="87BCC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02" name="Google Shape;302;p35"/>
          <p:cNvSpPr txBox="1"/>
          <p:nvPr/>
        </p:nvSpPr>
        <p:spPr>
          <a:xfrm>
            <a:off x="5419925" y="2712750"/>
            <a:ext cx="3695100" cy="24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No Annual or Lifetime Limits!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Numerous Copays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ACA Compliant - no Subsidy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80/20 Co-insurance - MOOP $7,350 (2x Family)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NO PRE-EXISTING EXCLUSIONS - No Waiting Periods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ALL ACA Preventive services covered 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$0 Copay for Telemedicine - Primary, Urgent, Mental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Medalist Rx - Comprehensive Rx Coverage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3 HSA Options available!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03" name="Google Shape;303;p35"/>
          <p:cNvPicPr preferRelativeResize="0"/>
          <p:nvPr/>
        </p:nvPicPr>
        <p:blipFill rotWithShape="1">
          <a:blip r:embed="rId4">
            <a:alphaModFix/>
          </a:blip>
          <a:srcRect l="7825" t="28354" r="11750" b="25586"/>
          <a:stretch/>
        </p:blipFill>
        <p:spPr>
          <a:xfrm>
            <a:off x="5297674" y="0"/>
            <a:ext cx="3846300" cy="197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529767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6"/>
          <p:cNvSpPr/>
          <p:nvPr/>
        </p:nvSpPr>
        <p:spPr>
          <a:xfrm>
            <a:off x="-42600" y="0"/>
            <a:ext cx="1371600" cy="5143500"/>
          </a:xfrm>
          <a:prstGeom prst="rect">
            <a:avLst/>
          </a:prstGeom>
          <a:solidFill>
            <a:srgbClr val="733F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4572"/>
              </a:solidFill>
            </a:endParaRPr>
          </a:p>
        </p:txBody>
      </p:sp>
      <p:sp>
        <p:nvSpPr>
          <p:cNvPr id="310" name="Google Shape;310;p36"/>
          <p:cNvSpPr txBox="1"/>
          <p:nvPr/>
        </p:nvSpPr>
        <p:spPr>
          <a:xfrm>
            <a:off x="1852425" y="518875"/>
            <a:ext cx="6481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313233"/>
                </a:solidFill>
                <a:latin typeface="Lato Black"/>
                <a:ea typeface="Lato Black"/>
                <a:cs typeface="Lato Black"/>
                <a:sym typeface="Lato Black"/>
              </a:rPr>
              <a:t>PHCS PRACTITIONER &amp; ANCILLARY NETWORK</a:t>
            </a:r>
            <a:endParaRPr sz="2200">
              <a:solidFill>
                <a:srgbClr val="87BCC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cxnSp>
        <p:nvCxnSpPr>
          <p:cNvPr id="311" name="Google Shape;311;p36"/>
          <p:cNvCxnSpPr/>
          <p:nvPr/>
        </p:nvCxnSpPr>
        <p:spPr>
          <a:xfrm rot="10800000" flipH="1">
            <a:off x="1976900" y="1263100"/>
            <a:ext cx="6067500" cy="5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2" name="Google Shape;312;p36"/>
          <p:cNvSpPr txBox="1"/>
          <p:nvPr/>
        </p:nvSpPr>
        <p:spPr>
          <a:xfrm>
            <a:off x="1852425" y="1548250"/>
            <a:ext cx="6865500" cy="2881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lang="en" sz="1500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Check for your doctors - Can always nominate if not in-network</a:t>
            </a:r>
            <a:endParaRPr sz="1500" dirty="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 Black"/>
              <a:buChar char="●"/>
            </a:pPr>
            <a:r>
              <a:rPr lang="en" sz="1500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Hospitals and Facilities do not show up under network search </a:t>
            </a:r>
            <a:endParaRPr sz="1500" dirty="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 Black"/>
              <a:buChar char="●"/>
            </a:pPr>
            <a:r>
              <a:rPr lang="en" sz="1500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Scheduled Procedures - require a Precertification (866.815.6001) </a:t>
            </a:r>
            <a:endParaRPr sz="1500" dirty="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 Black"/>
              <a:buChar char="○"/>
            </a:pPr>
            <a:r>
              <a:rPr lang="en" sz="1500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Name of procedure and provider - Detego will do the rest</a:t>
            </a:r>
            <a:endParaRPr sz="1500" dirty="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 Black"/>
              <a:buChar char="○"/>
            </a:pPr>
            <a:r>
              <a:rPr lang="en" sz="1500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May search a driveable radius and make offer to client</a:t>
            </a:r>
            <a:endParaRPr sz="1500" dirty="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 Black"/>
              <a:buChar char="●"/>
            </a:pPr>
            <a:r>
              <a:rPr lang="en" sz="1500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Emergency - No Pre-Cert needed - go anywhere and get treatment</a:t>
            </a:r>
            <a:endParaRPr sz="1500" dirty="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 Black"/>
              <a:buChar char="●"/>
            </a:pPr>
            <a:r>
              <a:rPr lang="en" sz="1500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Out of Network Doctors - Detego will pay In-Network rate</a:t>
            </a:r>
            <a:endParaRPr sz="1500" dirty="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 Black"/>
              <a:buChar char="●"/>
            </a:pPr>
            <a:r>
              <a:rPr lang="en" sz="1500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Out of Network Hospitals/Surgery - RBP (up to 4x Medicare rate)</a:t>
            </a:r>
            <a:endParaRPr sz="1500" dirty="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313" name="Google Shape;31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1200" y="4466051"/>
            <a:ext cx="2676803" cy="41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7"/>
          <p:cNvSpPr/>
          <p:nvPr/>
        </p:nvSpPr>
        <p:spPr>
          <a:xfrm>
            <a:off x="-42600" y="0"/>
            <a:ext cx="1371600" cy="5143500"/>
          </a:xfrm>
          <a:prstGeom prst="rect">
            <a:avLst/>
          </a:prstGeom>
          <a:solidFill>
            <a:srgbClr val="733F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4572"/>
              </a:solidFill>
            </a:endParaRPr>
          </a:p>
        </p:txBody>
      </p:sp>
      <p:sp>
        <p:nvSpPr>
          <p:cNvPr id="319" name="Google Shape;319;p37"/>
          <p:cNvSpPr txBox="1"/>
          <p:nvPr/>
        </p:nvSpPr>
        <p:spPr>
          <a:xfrm>
            <a:off x="1852425" y="518875"/>
            <a:ext cx="6481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13233"/>
                </a:solidFill>
                <a:latin typeface="Lato Black"/>
                <a:ea typeface="Lato Black"/>
                <a:cs typeface="Lato Black"/>
                <a:sym typeface="Lato Black"/>
              </a:rPr>
              <a:t>IMPORTANT DATES/CUTOFFS</a:t>
            </a:r>
            <a:endParaRPr sz="3000">
              <a:solidFill>
                <a:srgbClr val="87BCC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cxnSp>
        <p:nvCxnSpPr>
          <p:cNvPr id="320" name="Google Shape;320;p37"/>
          <p:cNvCxnSpPr/>
          <p:nvPr/>
        </p:nvCxnSpPr>
        <p:spPr>
          <a:xfrm>
            <a:off x="1976900" y="1268500"/>
            <a:ext cx="44967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1" name="Google Shape;321;p37"/>
          <p:cNvSpPr txBox="1"/>
          <p:nvPr/>
        </p:nvSpPr>
        <p:spPr>
          <a:xfrm>
            <a:off x="1852425" y="1548250"/>
            <a:ext cx="6865500" cy="28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</a:pPr>
            <a:r>
              <a:rPr lang="en" sz="19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1st -  Monthly effective dates</a:t>
            </a:r>
            <a:endParaRPr sz="19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Lato Black"/>
              <a:buChar char="●"/>
            </a:pPr>
            <a:r>
              <a:rPr lang="en" sz="19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23rd - Cutoff for upcoming 1st of month effective date</a:t>
            </a:r>
            <a:endParaRPr sz="19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Lato Black"/>
              <a:buChar char="●"/>
            </a:pPr>
            <a:r>
              <a:rPr lang="en" sz="19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20th - All future monthly premium drafts</a:t>
            </a:r>
            <a:endParaRPr sz="19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Lato Black"/>
              <a:buChar char="●"/>
            </a:pPr>
            <a:r>
              <a:rPr lang="en" sz="19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Must submit the application prior to primary turning 63</a:t>
            </a:r>
            <a:endParaRPr sz="19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Lato Black"/>
              <a:buChar char="●"/>
            </a:pPr>
            <a:r>
              <a:rPr lang="en" sz="19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7-10 Business Days to receive physical insurance cards</a:t>
            </a:r>
            <a:endParaRPr sz="19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Lato Black"/>
              <a:buChar char="●"/>
            </a:pPr>
            <a:r>
              <a:rPr lang="en" sz="19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Benefit Year is Calendar</a:t>
            </a:r>
            <a:endParaRPr sz="19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Lato Black"/>
              <a:buChar char="●"/>
            </a:pPr>
            <a:r>
              <a:rPr lang="en" sz="19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Rate year resets on 06/01 - average 2% increase on Metal - 0% increase on Annual Max</a:t>
            </a:r>
            <a:endParaRPr sz="19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8"/>
          <p:cNvSpPr/>
          <p:nvPr/>
        </p:nvSpPr>
        <p:spPr>
          <a:xfrm>
            <a:off x="-42600" y="0"/>
            <a:ext cx="1371600" cy="5143500"/>
          </a:xfrm>
          <a:prstGeom prst="rect">
            <a:avLst/>
          </a:prstGeom>
          <a:solidFill>
            <a:srgbClr val="733F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4572"/>
              </a:solidFill>
            </a:endParaRPr>
          </a:p>
        </p:txBody>
      </p:sp>
      <p:sp>
        <p:nvSpPr>
          <p:cNvPr id="327" name="Google Shape;327;p38"/>
          <p:cNvSpPr txBox="1"/>
          <p:nvPr/>
        </p:nvSpPr>
        <p:spPr>
          <a:xfrm>
            <a:off x="1852425" y="518875"/>
            <a:ext cx="6481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13233"/>
                </a:solidFill>
                <a:latin typeface="Lato Black"/>
                <a:ea typeface="Lato Black"/>
                <a:cs typeface="Lato Black"/>
                <a:sym typeface="Lato Black"/>
              </a:rPr>
              <a:t>IMPORTANT CONTACTS </a:t>
            </a:r>
            <a:endParaRPr sz="3000">
              <a:solidFill>
                <a:srgbClr val="87BCC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cxnSp>
        <p:nvCxnSpPr>
          <p:cNvPr id="328" name="Google Shape;328;p38"/>
          <p:cNvCxnSpPr/>
          <p:nvPr/>
        </p:nvCxnSpPr>
        <p:spPr>
          <a:xfrm>
            <a:off x="1976900" y="1268500"/>
            <a:ext cx="44967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9" name="Google Shape;329;p38"/>
          <p:cNvSpPr txBox="1"/>
          <p:nvPr/>
        </p:nvSpPr>
        <p:spPr>
          <a:xfrm>
            <a:off x="5578400" y="1786200"/>
            <a:ext cx="33663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u="sng">
                <a:latin typeface="Lato Black"/>
                <a:ea typeface="Lato Black"/>
                <a:cs typeface="Lato Black"/>
                <a:sym typeface="Lato Black"/>
              </a:rPr>
              <a:t>AGENT SUPPORT</a:t>
            </a:r>
            <a:endParaRPr sz="1600" u="sng"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latin typeface="Poppins"/>
                <a:ea typeface="Poppins"/>
                <a:cs typeface="Poppins"/>
                <a:sym typeface="Poppins"/>
              </a:rPr>
              <a:t>(920)631-1413</a:t>
            </a:r>
            <a:endParaRPr sz="13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support@effectiveins.com</a:t>
            </a:r>
            <a:endParaRPr sz="13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0" name="Google Shape;330;p38"/>
          <p:cNvSpPr txBox="1"/>
          <p:nvPr/>
        </p:nvSpPr>
        <p:spPr>
          <a:xfrm>
            <a:off x="1852425" y="1831025"/>
            <a:ext cx="3668100" cy="18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MEMBER SUPPORT</a:t>
            </a:r>
            <a:endParaRPr sz="1500" u="sng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latin typeface="Poppins"/>
                <a:ea typeface="Poppins"/>
                <a:cs typeface="Poppins"/>
                <a:sym typeface="Poppins"/>
              </a:rPr>
              <a:t>(866)815-6001 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latin typeface="Poppins"/>
                <a:ea typeface="Poppins"/>
                <a:cs typeface="Poppins"/>
                <a:sym typeface="Poppins"/>
              </a:rPr>
              <a:t>Mon-Fri 8-6 ET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memberservices@detegohealth.com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None/>
            </a:pP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31" name="Google Shape;33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1200" y="4466051"/>
            <a:ext cx="2676803" cy="41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9"/>
          <p:cNvSpPr/>
          <p:nvPr/>
        </p:nvSpPr>
        <p:spPr>
          <a:xfrm>
            <a:off x="4137300" y="0"/>
            <a:ext cx="5006700" cy="5143500"/>
          </a:xfrm>
          <a:prstGeom prst="rect">
            <a:avLst/>
          </a:prstGeom>
          <a:solidFill>
            <a:srgbClr val="733F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4572"/>
              </a:solidFill>
            </a:endParaRPr>
          </a:p>
        </p:txBody>
      </p:sp>
      <p:pic>
        <p:nvPicPr>
          <p:cNvPr id="337" name="Google Shape;337;p39"/>
          <p:cNvPicPr preferRelativeResize="0"/>
          <p:nvPr/>
        </p:nvPicPr>
        <p:blipFill rotWithShape="1">
          <a:blip r:embed="rId4">
            <a:alphaModFix/>
          </a:blip>
          <a:srcRect l="1579" t="16197" r="-1579" b="38810"/>
          <a:stretch/>
        </p:blipFill>
        <p:spPr>
          <a:xfrm>
            <a:off x="576300" y="606075"/>
            <a:ext cx="4266250" cy="2875750"/>
          </a:xfrm>
          <a:prstGeom prst="rect">
            <a:avLst/>
          </a:prstGeom>
          <a:noFill/>
          <a:ln w="38100" cap="flat" cmpd="sng">
            <a:solidFill>
              <a:srgbClr val="87BCC4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38" name="Google Shape;338;p39"/>
          <p:cNvSpPr txBox="1"/>
          <p:nvPr/>
        </p:nvSpPr>
        <p:spPr>
          <a:xfrm>
            <a:off x="5202350" y="1381550"/>
            <a:ext cx="3528600" cy="16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QUOTING &amp; ENROLLING</a:t>
            </a:r>
            <a:endParaRPr sz="46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339" name="Google Shape;339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4175" y="4499651"/>
            <a:ext cx="2676803" cy="41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40"/>
          <p:cNvPicPr preferRelativeResize="0"/>
          <p:nvPr/>
        </p:nvPicPr>
        <p:blipFill rotWithShape="1">
          <a:blip r:embed="rId4">
            <a:alphaModFix/>
          </a:blip>
          <a:srcRect t="17168" b="23893"/>
          <a:stretch/>
        </p:blipFill>
        <p:spPr>
          <a:xfrm>
            <a:off x="0" y="0"/>
            <a:ext cx="9144003" cy="2749949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0"/>
          <p:cNvSpPr txBox="1"/>
          <p:nvPr/>
        </p:nvSpPr>
        <p:spPr>
          <a:xfrm>
            <a:off x="1381801" y="3045825"/>
            <a:ext cx="63804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87BCC4"/>
                </a:solidFill>
                <a:latin typeface="Lato Black"/>
                <a:ea typeface="Lato Black"/>
                <a:cs typeface="Lato Black"/>
                <a:sym typeface="Lato Black"/>
              </a:rPr>
              <a:t>THANK YOU</a:t>
            </a:r>
            <a:endParaRPr sz="5000">
              <a:solidFill>
                <a:srgbClr val="87BCC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cxnSp>
        <p:nvCxnSpPr>
          <p:cNvPr id="346" name="Google Shape;346;p40"/>
          <p:cNvCxnSpPr/>
          <p:nvPr/>
        </p:nvCxnSpPr>
        <p:spPr>
          <a:xfrm>
            <a:off x="2662050" y="3947050"/>
            <a:ext cx="38199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50" name="Picture 2" descr="North American Insurance Services – Independent Insurance Marketing  Organization">
            <a:extLst>
              <a:ext uri="{FF2B5EF4-FFF2-40B4-BE49-F238E27FC236}">
                <a16:creationId xmlns:a16="http://schemas.microsoft.com/office/drawing/2014/main" id="{7F1674ED-03BE-BDA5-1FC2-BFA15F6E9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325" y="4078266"/>
            <a:ext cx="2151350" cy="89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4900" y="4566901"/>
            <a:ext cx="2676803" cy="413025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1"/>
          <p:cNvSpPr txBox="1"/>
          <p:nvPr/>
        </p:nvSpPr>
        <p:spPr>
          <a:xfrm>
            <a:off x="504350" y="305925"/>
            <a:ext cx="6058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13233"/>
                </a:solidFill>
                <a:latin typeface="Lato Black"/>
                <a:ea typeface="Lato Black"/>
                <a:cs typeface="Lato Black"/>
                <a:sym typeface="Lato Black"/>
              </a:rPr>
              <a:t>METAL PLANS</a:t>
            </a:r>
            <a:endParaRPr sz="3000">
              <a:solidFill>
                <a:srgbClr val="313233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87BCC4"/>
                </a:solidFill>
                <a:latin typeface="Lato Black"/>
                <a:ea typeface="Lato Black"/>
                <a:cs typeface="Lato Black"/>
                <a:sym typeface="Lato Black"/>
              </a:rPr>
              <a:t>500-7350</a:t>
            </a:r>
            <a:endParaRPr sz="3000">
              <a:solidFill>
                <a:srgbClr val="87BCC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cxnSp>
        <p:nvCxnSpPr>
          <p:cNvPr id="353" name="Google Shape;353;p41"/>
          <p:cNvCxnSpPr/>
          <p:nvPr/>
        </p:nvCxnSpPr>
        <p:spPr>
          <a:xfrm>
            <a:off x="504350" y="1741400"/>
            <a:ext cx="2200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4" name="Google Shape;354;p41"/>
          <p:cNvSpPr txBox="1"/>
          <p:nvPr/>
        </p:nvSpPr>
        <p:spPr>
          <a:xfrm>
            <a:off x="504350" y="1330075"/>
            <a:ext cx="4030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 i="1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PLAN PRICING AGE BANDED 18-44</a:t>
            </a:r>
            <a:endParaRPr sz="1100" i="1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graphicFrame>
        <p:nvGraphicFramePr>
          <p:cNvPr id="355" name="Google Shape;355;p41"/>
          <p:cNvGraphicFramePr/>
          <p:nvPr/>
        </p:nvGraphicFramePr>
        <p:xfrm>
          <a:off x="465150" y="2299700"/>
          <a:ext cx="8387550" cy="1950690"/>
        </p:xfrm>
        <a:graphic>
          <a:graphicData uri="http://schemas.openxmlformats.org/drawingml/2006/table">
            <a:tbl>
              <a:tblPr>
                <a:noFill/>
                <a:tableStyleId>{32CBD7F6-7F2F-4609-816E-685ED96F4973}</a:tableStyleId>
              </a:tblPr>
              <a:tblGrid>
                <a:gridCol w="149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9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7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7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1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3F98">
                        <a:alpha val="17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733F98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$500/$1,000 TITANIUM</a:t>
                      </a:r>
                      <a:endParaRPr sz="800">
                        <a:solidFill>
                          <a:srgbClr val="733F98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3F98">
                        <a:alpha val="17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733F98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$1,000/$2,000 DIAMOND</a:t>
                      </a:r>
                      <a:endParaRPr sz="800">
                        <a:solidFill>
                          <a:srgbClr val="733F98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3F98">
                        <a:alpha val="17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733F98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$1,500/$3,000 PLATINUM</a:t>
                      </a:r>
                      <a:endParaRPr sz="800">
                        <a:solidFill>
                          <a:srgbClr val="733F98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3F98">
                        <a:alpha val="17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733F98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$2,500/$5,000 GOLD</a:t>
                      </a:r>
                      <a:endParaRPr sz="800">
                        <a:solidFill>
                          <a:srgbClr val="733F98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3F98">
                        <a:alpha val="17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733F98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$3,500/$7,000SILVER</a:t>
                      </a:r>
                      <a:endParaRPr sz="800">
                        <a:solidFill>
                          <a:srgbClr val="733F98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3F98">
                        <a:alpha val="17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733F98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$5,000/$10,000 BRONZE</a:t>
                      </a:r>
                      <a:endParaRPr sz="800">
                        <a:solidFill>
                          <a:srgbClr val="733F98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3F98">
                        <a:alpha val="17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733F98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$7,350/$14,700 COPPER</a:t>
                      </a:r>
                      <a:endParaRPr sz="800">
                        <a:solidFill>
                          <a:srgbClr val="733F98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3F98">
                        <a:alpha val="176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Employee Only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$849.46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$793.51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$735.00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Roboto Light"/>
                        <a:buNone/>
                      </a:pPr>
                      <a:r>
                        <a:rPr lang="en" sz="8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$688.49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Roboto Light"/>
                        <a:buNone/>
                      </a:pPr>
                      <a:r>
                        <a:rPr lang="en" sz="8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$621.67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Roboto Light"/>
                        <a:buNone/>
                      </a:pPr>
                      <a:r>
                        <a:rPr lang="en" sz="8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$582.37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Roboto Light"/>
                        <a:buNone/>
                      </a:pPr>
                      <a:r>
                        <a:rPr lang="en" sz="800" i="0" u="none" strike="noStrike" cap="non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$495.77</a:t>
                      </a:r>
                      <a:endParaRPr sz="8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Employee / Spouse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$1,558.90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$1,446.99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$1,330.00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Roboto Light"/>
                        <a:buNone/>
                      </a:pPr>
                      <a:r>
                        <a:rPr lang="en" sz="8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$1,236.96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Roboto Light"/>
                        <a:buNone/>
                      </a:pPr>
                      <a:r>
                        <a:rPr lang="en" sz="8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$1,103.32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Roboto Light"/>
                        <a:buNone/>
                      </a:pPr>
                      <a:r>
                        <a:rPr lang="en" sz="800" i="0" u="none" strike="noStrike" cap="non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$1,024.73</a:t>
                      </a:r>
                      <a:endParaRPr sz="8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Roboto Light"/>
                        <a:buNone/>
                      </a:pPr>
                      <a:r>
                        <a:rPr lang="en" sz="800" i="0" u="none" strike="noStrike" cap="non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$851.54</a:t>
                      </a:r>
                      <a:endParaRPr sz="8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0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Employee / Child(ren)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$1,419.02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$1,318.30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$1,213.00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Roboto Light"/>
                        <a:buNone/>
                      </a:pPr>
                      <a:r>
                        <a:rPr lang="en" sz="8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$1,129.26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Roboto Light"/>
                        <a:buNone/>
                      </a:pPr>
                      <a:r>
                        <a:rPr lang="en" sz="8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$1,008.99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Roboto Light"/>
                        <a:buNone/>
                      </a:pPr>
                      <a:r>
                        <a:rPr lang="en" sz="8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$938.26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Roboto Light"/>
                        <a:buNone/>
                      </a:pPr>
                      <a:r>
                        <a:rPr lang="en" sz="800" i="0" u="none" strike="noStrike" cap="non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$782.39</a:t>
                      </a:r>
                      <a:endParaRPr sz="8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Employee / Family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$2,273.37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$2,105.50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$1,930.00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Roboto Light"/>
                        <a:buNone/>
                      </a:pPr>
                      <a:r>
                        <a:rPr lang="en" sz="8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$1,790.44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Roboto Light"/>
                        <a:buNone/>
                      </a:pPr>
                      <a:r>
                        <a:rPr lang="en" sz="8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$1,589.99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Roboto Light"/>
                        <a:buNone/>
                      </a:pPr>
                      <a:r>
                        <a:rPr lang="en" sz="8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$1,472.10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Roboto Light"/>
                        <a:buNone/>
                      </a:pPr>
                      <a:r>
                        <a:rPr lang="en" sz="800" i="0" u="none" strike="noStrike" cap="non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$1,212.32</a:t>
                      </a:r>
                      <a:endParaRPr sz="8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0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6" name="Google Shape;356;p41"/>
          <p:cNvSpPr/>
          <p:nvPr/>
        </p:nvSpPr>
        <p:spPr>
          <a:xfrm>
            <a:off x="7297275" y="56025"/>
            <a:ext cx="1769700" cy="1522800"/>
          </a:xfrm>
          <a:prstGeom prst="rect">
            <a:avLst/>
          </a:prstGeom>
          <a:solidFill>
            <a:srgbClr val="733F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4572"/>
              </a:solidFill>
            </a:endParaRPr>
          </a:p>
        </p:txBody>
      </p:sp>
      <p:sp>
        <p:nvSpPr>
          <p:cNvPr id="357" name="Google Shape;357;p41"/>
          <p:cNvSpPr/>
          <p:nvPr/>
        </p:nvSpPr>
        <p:spPr>
          <a:xfrm>
            <a:off x="6289875" y="414700"/>
            <a:ext cx="1769700" cy="1522800"/>
          </a:xfrm>
          <a:prstGeom prst="rect">
            <a:avLst/>
          </a:prstGeom>
          <a:solidFill>
            <a:srgbClr val="87BC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4572"/>
              </a:solidFill>
            </a:endParaRPr>
          </a:p>
        </p:txBody>
      </p:sp>
      <p:sp>
        <p:nvSpPr>
          <p:cNvPr id="358" name="Google Shape;358;p41"/>
          <p:cNvSpPr/>
          <p:nvPr/>
        </p:nvSpPr>
        <p:spPr>
          <a:xfrm>
            <a:off x="6115579" y="264700"/>
            <a:ext cx="2118300" cy="18228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4572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4900" y="4566901"/>
            <a:ext cx="2676803" cy="41302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42"/>
          <p:cNvSpPr txBox="1"/>
          <p:nvPr/>
        </p:nvSpPr>
        <p:spPr>
          <a:xfrm>
            <a:off x="504350" y="305925"/>
            <a:ext cx="6058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13233"/>
                </a:solidFill>
                <a:latin typeface="Lato Black"/>
                <a:ea typeface="Lato Black"/>
                <a:cs typeface="Lato Black"/>
                <a:sym typeface="Lato Black"/>
              </a:rPr>
              <a:t>METAL PLANS</a:t>
            </a:r>
            <a:endParaRPr sz="3000">
              <a:solidFill>
                <a:srgbClr val="313233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87BCC4"/>
                </a:solidFill>
                <a:latin typeface="Lato Black"/>
                <a:ea typeface="Lato Black"/>
                <a:cs typeface="Lato Black"/>
                <a:sym typeface="Lato Black"/>
              </a:rPr>
              <a:t>500-7350</a:t>
            </a:r>
            <a:endParaRPr sz="3000">
              <a:solidFill>
                <a:srgbClr val="87BCC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cxnSp>
        <p:nvCxnSpPr>
          <p:cNvPr id="365" name="Google Shape;365;p42"/>
          <p:cNvCxnSpPr/>
          <p:nvPr/>
        </p:nvCxnSpPr>
        <p:spPr>
          <a:xfrm>
            <a:off x="504350" y="1741400"/>
            <a:ext cx="2200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6" name="Google Shape;366;p42"/>
          <p:cNvSpPr txBox="1"/>
          <p:nvPr/>
        </p:nvSpPr>
        <p:spPr>
          <a:xfrm>
            <a:off x="504350" y="1330075"/>
            <a:ext cx="4030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 i="1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PLAN PRICING AGE BANDED 45-54</a:t>
            </a:r>
            <a:endParaRPr sz="1100" i="1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graphicFrame>
        <p:nvGraphicFramePr>
          <p:cNvPr id="367" name="Google Shape;367;p42"/>
          <p:cNvGraphicFramePr/>
          <p:nvPr/>
        </p:nvGraphicFramePr>
        <p:xfrm>
          <a:off x="465150" y="2299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{32CBD7F6-7F2F-4609-816E-685ED96F4973}</a:tableStyleId>
              </a:tblPr>
              <a:tblGrid>
                <a:gridCol w="149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9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7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7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1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3F98">
                        <a:alpha val="17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733F98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$500/$1,000 TITANIUM</a:t>
                      </a:r>
                      <a:endParaRPr sz="800">
                        <a:solidFill>
                          <a:srgbClr val="733F98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3F98">
                        <a:alpha val="17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733F98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$1,000/$2,000 DIAMOND</a:t>
                      </a:r>
                      <a:endParaRPr sz="800">
                        <a:solidFill>
                          <a:srgbClr val="733F98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3F98">
                        <a:alpha val="17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733F98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$1,500/$3,000 PLATINUM</a:t>
                      </a:r>
                      <a:endParaRPr sz="800">
                        <a:solidFill>
                          <a:srgbClr val="733F98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3F98">
                        <a:alpha val="17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733F98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$2,500/$5,000 GOLD</a:t>
                      </a:r>
                      <a:endParaRPr sz="800">
                        <a:solidFill>
                          <a:srgbClr val="733F98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3F98">
                        <a:alpha val="17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733F98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$3,500/$7,000SILVER</a:t>
                      </a:r>
                      <a:endParaRPr sz="800">
                        <a:solidFill>
                          <a:srgbClr val="733F98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3F98">
                        <a:alpha val="17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733F98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$5,000/$10,000 BRONZE</a:t>
                      </a:r>
                      <a:endParaRPr sz="800">
                        <a:solidFill>
                          <a:srgbClr val="733F98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3F98">
                        <a:alpha val="17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733F98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$7,350/$14,700 COPPER</a:t>
                      </a:r>
                      <a:endParaRPr sz="800">
                        <a:solidFill>
                          <a:srgbClr val="733F98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3F98">
                        <a:alpha val="176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Employee Only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$883.02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$824.38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$763.07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Roboto Light"/>
                        <a:buNone/>
                      </a:pPr>
                      <a:r>
                        <a:rPr lang="en" sz="800" u="none" strike="noStrike" cap="non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$714.32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Roboto Light"/>
                        <a:buNone/>
                      </a:pPr>
                      <a:r>
                        <a:rPr lang="en" sz="800" u="none" strike="noStrike" cap="non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$644.30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Roboto Light"/>
                        <a:buNone/>
                      </a:pPr>
                      <a:r>
                        <a:rPr lang="en" sz="800" u="none" strike="noStrike" cap="non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$603.12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Roboto Light"/>
                        <a:buNone/>
                      </a:pPr>
                      <a:r>
                        <a:rPr lang="en" sz="800" i="0" u="none" strike="noStrike" cap="none">
                          <a:solidFill>
                            <a:srgbClr val="000000"/>
                          </a:solidFill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$512.37</a:t>
                      </a:r>
                      <a:endParaRPr sz="800" u="none" strike="noStrike" cap="none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Employee / Spouse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$1,626.03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12B2">
                        <a:alpha val="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$1,508.75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12B2">
                        <a:alpha val="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$1,386.13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12B2">
                        <a:alpha val="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Roboto Light"/>
                        <a:buNone/>
                      </a:pPr>
                      <a:r>
                        <a:rPr lang="en" sz="800" u="none" strike="noStrike" cap="non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$1,288.63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12B2">
                        <a:alpha val="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Roboto Light"/>
                        <a:buNone/>
                      </a:pPr>
                      <a:r>
                        <a:rPr lang="en" sz="800" u="none" strike="noStrike" cap="non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$1,148.59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12B2">
                        <a:alpha val="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Roboto Light"/>
                        <a:buNone/>
                      </a:pPr>
                      <a:r>
                        <a:rPr lang="en" sz="800" i="0" u="none" strike="noStrike" cap="none">
                          <a:solidFill>
                            <a:srgbClr val="000000"/>
                          </a:solidFill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$1,066.22</a:t>
                      </a:r>
                      <a:endParaRPr sz="800" u="none" strike="noStrike" cap="none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12B2">
                        <a:alpha val="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Roboto Light"/>
                        <a:buNone/>
                      </a:pPr>
                      <a:r>
                        <a:rPr lang="en" sz="800" i="0" u="none" strike="noStrike" cap="none">
                          <a:solidFill>
                            <a:srgbClr val="000000"/>
                          </a:solidFill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$884.72</a:t>
                      </a:r>
                      <a:endParaRPr sz="800" u="none" strike="noStrike" cap="none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12B2">
                        <a:alpha val="47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Employee / Child(ren)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$1,479.43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$1,378.88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$1,263.52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Roboto Light"/>
                        <a:buNone/>
                      </a:pPr>
                      <a:r>
                        <a:rPr lang="en" sz="800" u="none" strike="noStrike" cap="non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$1,175.77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Roboto Light"/>
                        <a:buNone/>
                      </a:pPr>
                      <a:r>
                        <a:rPr lang="en" sz="800" u="none" strike="noStrike" cap="non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$1,049.73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Roboto Light"/>
                        <a:buNone/>
                      </a:pPr>
                      <a:r>
                        <a:rPr lang="en" sz="800" u="none" strike="noStrike" cap="non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$975.60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Roboto Light"/>
                        <a:buNone/>
                      </a:pPr>
                      <a:r>
                        <a:rPr lang="en" sz="800" i="0" u="none" strike="noStrike" cap="none">
                          <a:solidFill>
                            <a:srgbClr val="000000"/>
                          </a:solidFill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$812.25</a:t>
                      </a:r>
                      <a:endParaRPr sz="800" u="none" strike="noStrike" cap="none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Employee / Family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$2,374.05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12B2">
                        <a:alpha val="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$2,198.12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12B2">
                        <a:alpha val="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$2,014.21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12B2">
                        <a:alpha val="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Roboto Light"/>
                        <a:buNone/>
                      </a:pPr>
                      <a:r>
                        <a:rPr lang="en" sz="800" u="none" strike="noStrike" cap="non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$1,876.96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12B2">
                        <a:alpha val="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Roboto Light"/>
                        <a:buNone/>
                      </a:pPr>
                      <a:r>
                        <a:rPr lang="en" sz="800" u="none" strike="noStrike" cap="non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$1,657.89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12B2">
                        <a:alpha val="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Roboto Light"/>
                        <a:buNone/>
                      </a:pPr>
                      <a:r>
                        <a:rPr lang="en" sz="800" u="none" strike="noStrike" cap="non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$1,534.34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12B2">
                        <a:alpha val="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Roboto Light"/>
                        <a:buNone/>
                      </a:pPr>
                      <a:r>
                        <a:rPr lang="en" sz="800" i="0" u="none" strike="noStrike" cap="none">
                          <a:solidFill>
                            <a:srgbClr val="000000"/>
                          </a:solidFill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$1,262.09</a:t>
                      </a:r>
                      <a:endParaRPr sz="800" u="none" strike="noStrike" cap="none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12B2">
                        <a:alpha val="47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68" name="Google Shape;368;p42"/>
          <p:cNvSpPr/>
          <p:nvPr/>
        </p:nvSpPr>
        <p:spPr>
          <a:xfrm>
            <a:off x="7297275" y="56025"/>
            <a:ext cx="1769700" cy="1522800"/>
          </a:xfrm>
          <a:prstGeom prst="rect">
            <a:avLst/>
          </a:prstGeom>
          <a:solidFill>
            <a:srgbClr val="733F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4572"/>
              </a:solidFill>
            </a:endParaRPr>
          </a:p>
        </p:txBody>
      </p:sp>
      <p:sp>
        <p:nvSpPr>
          <p:cNvPr id="369" name="Google Shape;369;p42"/>
          <p:cNvSpPr/>
          <p:nvPr/>
        </p:nvSpPr>
        <p:spPr>
          <a:xfrm>
            <a:off x="6289875" y="414700"/>
            <a:ext cx="1769700" cy="1522800"/>
          </a:xfrm>
          <a:prstGeom prst="rect">
            <a:avLst/>
          </a:prstGeom>
          <a:solidFill>
            <a:srgbClr val="87BC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4572"/>
              </a:solidFill>
            </a:endParaRPr>
          </a:p>
        </p:txBody>
      </p:sp>
      <p:sp>
        <p:nvSpPr>
          <p:cNvPr id="370" name="Google Shape;370;p42"/>
          <p:cNvSpPr/>
          <p:nvPr/>
        </p:nvSpPr>
        <p:spPr>
          <a:xfrm>
            <a:off x="6115579" y="264700"/>
            <a:ext cx="2118300" cy="18228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457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/>
          <p:nvPr/>
        </p:nvSpPr>
        <p:spPr>
          <a:xfrm>
            <a:off x="0" y="0"/>
            <a:ext cx="2057400" cy="2857500"/>
          </a:xfrm>
          <a:prstGeom prst="rect">
            <a:avLst/>
          </a:prstGeom>
          <a:solidFill>
            <a:srgbClr val="733F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4572"/>
              </a:solidFill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2538225" y="432900"/>
            <a:ext cx="6058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313233"/>
                </a:solidFill>
                <a:latin typeface="Lato Black"/>
                <a:ea typeface="Lato Black"/>
                <a:cs typeface="Lato Black"/>
                <a:sym typeface="Lato Black"/>
              </a:rPr>
              <a:t>Who we serve</a:t>
            </a:r>
            <a:endParaRPr sz="3000">
              <a:solidFill>
                <a:srgbClr val="87BCC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cxnSp>
        <p:nvCxnSpPr>
          <p:cNvPr id="94" name="Google Shape;94;p16"/>
          <p:cNvCxnSpPr/>
          <p:nvPr/>
        </p:nvCxnSpPr>
        <p:spPr>
          <a:xfrm>
            <a:off x="2538225" y="1173250"/>
            <a:ext cx="4153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" name="Google Shape;95;p16"/>
          <p:cNvSpPr txBox="1"/>
          <p:nvPr/>
        </p:nvSpPr>
        <p:spPr>
          <a:xfrm>
            <a:off x="2477725" y="1361338"/>
            <a:ext cx="6489000" cy="27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Individuals that run their own business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Self-Employed with no employees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Are in the gig-economy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Freelancers or Consultants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Do not qualify for large ACA subsidy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Are an uninsured partner of a Medicare recipient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Want to save money while maintaining Quality Coverage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Traditional Short-Term Medical client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Do Not live in: CA, WA, VT, OR, NH, HI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4">
            <a:alphaModFix/>
          </a:blip>
          <a:srcRect t="13714" b="13721"/>
          <a:stretch/>
        </p:blipFill>
        <p:spPr>
          <a:xfrm>
            <a:off x="0" y="2903550"/>
            <a:ext cx="2057400" cy="223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1275" y="4522101"/>
            <a:ext cx="2676803" cy="41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4900" y="4566901"/>
            <a:ext cx="2676803" cy="413025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43"/>
          <p:cNvSpPr txBox="1"/>
          <p:nvPr/>
        </p:nvSpPr>
        <p:spPr>
          <a:xfrm>
            <a:off x="504350" y="305925"/>
            <a:ext cx="6058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13233"/>
                </a:solidFill>
                <a:latin typeface="Lato Black"/>
                <a:ea typeface="Lato Black"/>
                <a:cs typeface="Lato Black"/>
                <a:sym typeface="Lato Black"/>
              </a:rPr>
              <a:t>METAL PLANS</a:t>
            </a:r>
            <a:endParaRPr sz="3000">
              <a:solidFill>
                <a:srgbClr val="313233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87BCC4"/>
                </a:solidFill>
                <a:latin typeface="Lato Black"/>
                <a:ea typeface="Lato Black"/>
                <a:cs typeface="Lato Black"/>
                <a:sym typeface="Lato Black"/>
              </a:rPr>
              <a:t>500-7350</a:t>
            </a:r>
            <a:endParaRPr sz="3000">
              <a:solidFill>
                <a:srgbClr val="87BCC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cxnSp>
        <p:nvCxnSpPr>
          <p:cNvPr id="377" name="Google Shape;377;p43"/>
          <p:cNvCxnSpPr/>
          <p:nvPr/>
        </p:nvCxnSpPr>
        <p:spPr>
          <a:xfrm>
            <a:off x="504350" y="1741400"/>
            <a:ext cx="2200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8" name="Google Shape;378;p43"/>
          <p:cNvSpPr txBox="1"/>
          <p:nvPr/>
        </p:nvSpPr>
        <p:spPr>
          <a:xfrm>
            <a:off x="504350" y="1330075"/>
            <a:ext cx="4030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 i="1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PLAN PRICING AGE BANDED 55-62</a:t>
            </a:r>
            <a:endParaRPr sz="1100" i="1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graphicFrame>
        <p:nvGraphicFramePr>
          <p:cNvPr id="379" name="Google Shape;379;p43"/>
          <p:cNvGraphicFramePr/>
          <p:nvPr/>
        </p:nvGraphicFramePr>
        <p:xfrm>
          <a:off x="465150" y="2299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{32CBD7F6-7F2F-4609-816E-685ED96F4973}</a:tableStyleId>
              </a:tblPr>
              <a:tblGrid>
                <a:gridCol w="149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9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7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7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1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3F98">
                        <a:alpha val="17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733F98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$500/$1,000 TITANIUM</a:t>
                      </a:r>
                      <a:endParaRPr sz="800">
                        <a:solidFill>
                          <a:srgbClr val="733F98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3F98">
                        <a:alpha val="17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733F98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$1,000/$2,000 DIAMOND</a:t>
                      </a:r>
                      <a:endParaRPr sz="800">
                        <a:solidFill>
                          <a:srgbClr val="733F98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3F98">
                        <a:alpha val="17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733F98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$1,500/$3,000 PLATINUM</a:t>
                      </a:r>
                      <a:endParaRPr sz="800">
                        <a:solidFill>
                          <a:srgbClr val="733F98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3F98">
                        <a:alpha val="17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733F98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$2,500/$5,000 GOLD</a:t>
                      </a:r>
                      <a:endParaRPr sz="800">
                        <a:solidFill>
                          <a:srgbClr val="733F98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3F98">
                        <a:alpha val="17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733F98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$3,500/$7,000SILVER</a:t>
                      </a:r>
                      <a:endParaRPr sz="800">
                        <a:solidFill>
                          <a:srgbClr val="733F98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3F98">
                        <a:alpha val="17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733F98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$5,000/$10,000 BRONZE</a:t>
                      </a:r>
                      <a:endParaRPr sz="800">
                        <a:solidFill>
                          <a:srgbClr val="733F98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3F98">
                        <a:alpha val="17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733F98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$7,350/$14,700 COPPER</a:t>
                      </a:r>
                      <a:endParaRPr sz="800">
                        <a:solidFill>
                          <a:srgbClr val="733F98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3F98">
                        <a:alpha val="176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Employee Only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$984.23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$917.49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$847.71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Roboto Light"/>
                        <a:buNone/>
                      </a:pPr>
                      <a:r>
                        <a:rPr lang="en" sz="800" u="none" strike="noStrike" cap="non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$792.23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Roboto Light"/>
                        <a:buNone/>
                      </a:pPr>
                      <a:r>
                        <a:rPr lang="en" sz="800" u="none" strike="noStrike" cap="non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$690.77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Roboto Light"/>
                        <a:buNone/>
                      </a:pPr>
                      <a:r>
                        <a:rPr lang="en" sz="800" u="none" strike="noStrike" cap="non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$645.72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Roboto Light"/>
                        <a:buNone/>
                      </a:pPr>
                      <a:r>
                        <a:rPr lang="en" sz="800" i="0" u="none" strike="noStrike" cap="none">
                          <a:solidFill>
                            <a:srgbClr val="000000"/>
                          </a:solidFill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$546.44</a:t>
                      </a:r>
                      <a:endParaRPr sz="800" u="none" strike="noStrike" cap="none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Employee / Spouse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$1,828.43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12B2">
                        <a:alpha val="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$1,694.95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12B2">
                        <a:alpha val="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$1,555.41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12B2">
                        <a:alpha val="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Roboto Light"/>
                        <a:buNone/>
                      </a:pPr>
                      <a:r>
                        <a:rPr lang="en" sz="800" u="none" strike="noStrike" cap="non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$1,444.45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12B2">
                        <a:alpha val="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Roboto Light"/>
                        <a:buNone/>
                      </a:pPr>
                      <a:r>
                        <a:rPr lang="en" sz="800" u="none" strike="noStrike" cap="non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$1,241.54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12B2">
                        <a:alpha val="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Roboto Light"/>
                        <a:buNone/>
                      </a:pPr>
                      <a:r>
                        <a:rPr lang="en" sz="800" i="0" u="none" strike="noStrike" cap="none">
                          <a:solidFill>
                            <a:srgbClr val="000000"/>
                          </a:solidFill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$1,151.43</a:t>
                      </a:r>
                      <a:endParaRPr sz="800" u="none" strike="noStrike" cap="none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12B2">
                        <a:alpha val="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Roboto Light"/>
                        <a:buNone/>
                      </a:pPr>
                      <a:r>
                        <a:rPr lang="en" sz="800" i="0" u="none" strike="noStrike" cap="none">
                          <a:solidFill>
                            <a:srgbClr val="000000"/>
                          </a:solidFill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$952.86</a:t>
                      </a:r>
                      <a:endParaRPr sz="800" u="none" strike="noStrike" cap="none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12B2">
                        <a:alpha val="47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Employee / Child(ren)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$1,661.58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$1,541.46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$1,415.87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Roboto Light"/>
                        <a:buNone/>
                      </a:pPr>
                      <a:r>
                        <a:rPr lang="en" sz="800" u="none" strike="noStrike" cap="non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$1,316.00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Roboto Light"/>
                        <a:buNone/>
                      </a:pPr>
                      <a:r>
                        <a:rPr lang="en" sz="800" u="none" strike="noStrike" cap="non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$1,133.38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Roboto Light"/>
                        <a:buNone/>
                      </a:pPr>
                      <a:r>
                        <a:rPr lang="en" sz="800" u="none" strike="noStrike" cap="non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$1,052.28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Roboto Light"/>
                        <a:buNone/>
                      </a:pPr>
                      <a:r>
                        <a:rPr lang="en" sz="800" i="0" u="none" strike="noStrike" cap="none">
                          <a:solidFill>
                            <a:srgbClr val="000000"/>
                          </a:solidFill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$873.58</a:t>
                      </a:r>
                      <a:endParaRPr sz="800" u="none" strike="noStrike" cap="none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Employee / Family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$2,677.64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12B2">
                        <a:alpha val="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$2,477.43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12B2">
                        <a:alpha val="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$2,268.12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12B2">
                        <a:alpha val="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Roboto Light"/>
                        <a:buNone/>
                      </a:pPr>
                      <a:r>
                        <a:rPr lang="en" sz="800" u="none" strike="noStrike" cap="non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$2,101.68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12B2">
                        <a:alpha val="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Roboto Light"/>
                        <a:buNone/>
                      </a:pPr>
                      <a:r>
                        <a:rPr lang="en" sz="800" u="none" strike="noStrike" cap="non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$1,797.31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12B2">
                        <a:alpha val="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Roboto Light"/>
                        <a:buNone/>
                      </a:pPr>
                      <a:r>
                        <a:rPr lang="en" sz="800" u="none" strike="noStrike" cap="non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$1,662.14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12B2">
                        <a:alpha val="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Roboto Light"/>
                        <a:buNone/>
                      </a:pPr>
                      <a:r>
                        <a:rPr lang="en" sz="800" i="0" u="none" strike="noStrike" cap="none">
                          <a:solidFill>
                            <a:srgbClr val="000000"/>
                          </a:solidFill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$1,364.30</a:t>
                      </a:r>
                      <a:endParaRPr sz="800" u="none" strike="noStrike" cap="none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12B2">
                        <a:alpha val="47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80" name="Google Shape;380;p43"/>
          <p:cNvSpPr/>
          <p:nvPr/>
        </p:nvSpPr>
        <p:spPr>
          <a:xfrm>
            <a:off x="7297275" y="56025"/>
            <a:ext cx="1769700" cy="1522800"/>
          </a:xfrm>
          <a:prstGeom prst="rect">
            <a:avLst/>
          </a:prstGeom>
          <a:solidFill>
            <a:srgbClr val="733F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4572"/>
              </a:solidFill>
            </a:endParaRPr>
          </a:p>
        </p:txBody>
      </p:sp>
      <p:sp>
        <p:nvSpPr>
          <p:cNvPr id="381" name="Google Shape;381;p43"/>
          <p:cNvSpPr/>
          <p:nvPr/>
        </p:nvSpPr>
        <p:spPr>
          <a:xfrm>
            <a:off x="6289875" y="414700"/>
            <a:ext cx="1769700" cy="1522800"/>
          </a:xfrm>
          <a:prstGeom prst="rect">
            <a:avLst/>
          </a:prstGeom>
          <a:solidFill>
            <a:srgbClr val="87BC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4572"/>
              </a:solidFill>
            </a:endParaRPr>
          </a:p>
        </p:txBody>
      </p:sp>
      <p:sp>
        <p:nvSpPr>
          <p:cNvPr id="382" name="Google Shape;382;p43"/>
          <p:cNvSpPr/>
          <p:nvPr/>
        </p:nvSpPr>
        <p:spPr>
          <a:xfrm>
            <a:off x="6115579" y="264700"/>
            <a:ext cx="2118300" cy="18228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4572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4900" y="4566901"/>
            <a:ext cx="2676803" cy="413025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44"/>
          <p:cNvSpPr txBox="1"/>
          <p:nvPr/>
        </p:nvSpPr>
        <p:spPr>
          <a:xfrm>
            <a:off x="504350" y="305925"/>
            <a:ext cx="6058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13233"/>
                </a:solidFill>
                <a:latin typeface="Lato Black"/>
                <a:ea typeface="Lato Black"/>
                <a:cs typeface="Lato Black"/>
                <a:sym typeface="Lato Black"/>
              </a:rPr>
              <a:t>HSA PLANS</a:t>
            </a:r>
            <a:endParaRPr sz="3000">
              <a:solidFill>
                <a:srgbClr val="313233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87BCC4"/>
                </a:solidFill>
                <a:latin typeface="Lato Black"/>
                <a:ea typeface="Lato Black"/>
                <a:cs typeface="Lato Black"/>
                <a:sym typeface="Lato Black"/>
              </a:rPr>
              <a:t>2500, 3500, 5000</a:t>
            </a:r>
            <a:endParaRPr sz="3000">
              <a:solidFill>
                <a:srgbClr val="87BCC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cxnSp>
        <p:nvCxnSpPr>
          <p:cNvPr id="389" name="Google Shape;389;p44"/>
          <p:cNvCxnSpPr/>
          <p:nvPr/>
        </p:nvCxnSpPr>
        <p:spPr>
          <a:xfrm>
            <a:off x="504350" y="1741400"/>
            <a:ext cx="30783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0" name="Google Shape;390;p44"/>
          <p:cNvSpPr txBox="1"/>
          <p:nvPr/>
        </p:nvSpPr>
        <p:spPr>
          <a:xfrm>
            <a:off x="504350" y="1330075"/>
            <a:ext cx="4030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 i="1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PLAN PRICING AGE BANDED 18-44</a:t>
            </a:r>
            <a:endParaRPr sz="1100" i="1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graphicFrame>
        <p:nvGraphicFramePr>
          <p:cNvPr id="391" name="Google Shape;391;p44"/>
          <p:cNvGraphicFramePr/>
          <p:nvPr/>
        </p:nvGraphicFramePr>
        <p:xfrm>
          <a:off x="465150" y="2299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{32CBD7F6-7F2F-4609-816E-685ED96F4973}</a:tableStyleId>
              </a:tblPr>
              <a:tblGrid>
                <a:gridCol w="22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7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7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3F98">
                        <a:alpha val="17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733F98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2500 HSA</a:t>
                      </a:r>
                      <a:endParaRPr sz="800">
                        <a:solidFill>
                          <a:srgbClr val="733F98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3F98">
                        <a:alpha val="17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733F98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3500 HSA</a:t>
                      </a:r>
                      <a:endParaRPr sz="800">
                        <a:solidFill>
                          <a:srgbClr val="733F98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3F98">
                        <a:alpha val="17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733F98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5000 HSA</a:t>
                      </a:r>
                      <a:endParaRPr sz="800">
                        <a:solidFill>
                          <a:srgbClr val="733F98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3F98">
                        <a:alpha val="176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Employee Only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$645.40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$560.12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$543.71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Employee / Spouse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$1150.81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12B2">
                        <a:alpha val="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$980.23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12B2">
                        <a:alpha val="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$947.42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12B2">
                        <a:alpha val="47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Employee / Child(ren)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$1051.72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$898.21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$868.68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Employee / Family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$1661.21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12B2">
                        <a:alpha val="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$1405.35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12B2">
                        <a:alpha val="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$1356.13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12B2">
                        <a:alpha val="47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92" name="Google Shape;392;p44"/>
          <p:cNvSpPr/>
          <p:nvPr/>
        </p:nvSpPr>
        <p:spPr>
          <a:xfrm>
            <a:off x="7297275" y="56025"/>
            <a:ext cx="1769700" cy="1522800"/>
          </a:xfrm>
          <a:prstGeom prst="rect">
            <a:avLst/>
          </a:prstGeom>
          <a:solidFill>
            <a:srgbClr val="733F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4572"/>
              </a:solidFill>
            </a:endParaRPr>
          </a:p>
        </p:txBody>
      </p:sp>
      <p:sp>
        <p:nvSpPr>
          <p:cNvPr id="393" name="Google Shape;393;p44"/>
          <p:cNvSpPr/>
          <p:nvPr/>
        </p:nvSpPr>
        <p:spPr>
          <a:xfrm>
            <a:off x="6289875" y="414700"/>
            <a:ext cx="1769700" cy="1522800"/>
          </a:xfrm>
          <a:prstGeom prst="rect">
            <a:avLst/>
          </a:prstGeom>
          <a:solidFill>
            <a:srgbClr val="87BC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4572"/>
              </a:solidFill>
            </a:endParaRPr>
          </a:p>
        </p:txBody>
      </p:sp>
      <p:sp>
        <p:nvSpPr>
          <p:cNvPr id="394" name="Google Shape;394;p44"/>
          <p:cNvSpPr/>
          <p:nvPr/>
        </p:nvSpPr>
        <p:spPr>
          <a:xfrm>
            <a:off x="6115579" y="264700"/>
            <a:ext cx="2118300" cy="18228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4572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4900" y="4566901"/>
            <a:ext cx="2676803" cy="413025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45"/>
          <p:cNvSpPr txBox="1"/>
          <p:nvPr/>
        </p:nvSpPr>
        <p:spPr>
          <a:xfrm>
            <a:off x="504350" y="305925"/>
            <a:ext cx="6058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13233"/>
                </a:solidFill>
                <a:latin typeface="Lato Black"/>
                <a:ea typeface="Lato Black"/>
                <a:cs typeface="Lato Black"/>
                <a:sym typeface="Lato Black"/>
              </a:rPr>
              <a:t>HSA PLANS</a:t>
            </a:r>
            <a:endParaRPr sz="3000">
              <a:solidFill>
                <a:srgbClr val="313233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87BCC4"/>
                </a:solidFill>
                <a:latin typeface="Lato Black"/>
                <a:ea typeface="Lato Black"/>
                <a:cs typeface="Lato Black"/>
                <a:sym typeface="Lato Black"/>
              </a:rPr>
              <a:t>2500, 3500, 5000</a:t>
            </a:r>
            <a:endParaRPr sz="3000">
              <a:solidFill>
                <a:srgbClr val="87BCC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cxnSp>
        <p:nvCxnSpPr>
          <p:cNvPr id="401" name="Google Shape;401;p45"/>
          <p:cNvCxnSpPr/>
          <p:nvPr/>
        </p:nvCxnSpPr>
        <p:spPr>
          <a:xfrm>
            <a:off x="504350" y="1741400"/>
            <a:ext cx="3229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2" name="Google Shape;402;p45"/>
          <p:cNvSpPr txBox="1"/>
          <p:nvPr/>
        </p:nvSpPr>
        <p:spPr>
          <a:xfrm>
            <a:off x="504350" y="1330075"/>
            <a:ext cx="4030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 i="1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PLAN PRICING AGE BANDED 45-54</a:t>
            </a:r>
            <a:endParaRPr sz="1100" i="1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graphicFrame>
        <p:nvGraphicFramePr>
          <p:cNvPr id="403" name="Google Shape;403;p45"/>
          <p:cNvGraphicFramePr/>
          <p:nvPr/>
        </p:nvGraphicFramePr>
        <p:xfrm>
          <a:off x="465150" y="2299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{32CBD7F6-7F2F-4609-816E-685ED96F4973}</a:tableStyleId>
              </a:tblPr>
              <a:tblGrid>
                <a:gridCol w="22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7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7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3F98">
                        <a:alpha val="17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733F98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2500 HSA</a:t>
                      </a:r>
                      <a:endParaRPr sz="800">
                        <a:solidFill>
                          <a:srgbClr val="733F98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3F98">
                        <a:alpha val="17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733F98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3500 HSA</a:t>
                      </a:r>
                      <a:endParaRPr sz="800">
                        <a:solidFill>
                          <a:srgbClr val="733F98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3F98">
                        <a:alpha val="17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733F98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5000 HSA</a:t>
                      </a:r>
                      <a:endParaRPr sz="800">
                        <a:solidFill>
                          <a:srgbClr val="733F98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3F98">
                        <a:alpha val="176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Employee Only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$669.18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$579.80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$562.61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Employee / Spouse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$1198.34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12B2">
                        <a:alpha val="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$1019.59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12B2">
                        <a:alpha val="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$985.20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12B2">
                        <a:alpha val="47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Employee / Child(ren)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$1094.51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$933.63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$902.68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Employee / Family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$1732.52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12B2">
                        <a:alpha val="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$1464.38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12B2">
                        <a:alpha val="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$1412.81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12B2">
                        <a:alpha val="47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04" name="Google Shape;404;p45"/>
          <p:cNvSpPr/>
          <p:nvPr/>
        </p:nvSpPr>
        <p:spPr>
          <a:xfrm>
            <a:off x="7297275" y="56025"/>
            <a:ext cx="1769700" cy="1522800"/>
          </a:xfrm>
          <a:prstGeom prst="rect">
            <a:avLst/>
          </a:prstGeom>
          <a:solidFill>
            <a:srgbClr val="733F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4572"/>
              </a:solidFill>
            </a:endParaRPr>
          </a:p>
        </p:txBody>
      </p:sp>
      <p:sp>
        <p:nvSpPr>
          <p:cNvPr id="405" name="Google Shape;405;p45"/>
          <p:cNvSpPr/>
          <p:nvPr/>
        </p:nvSpPr>
        <p:spPr>
          <a:xfrm>
            <a:off x="6289875" y="414700"/>
            <a:ext cx="1769700" cy="1522800"/>
          </a:xfrm>
          <a:prstGeom prst="rect">
            <a:avLst/>
          </a:prstGeom>
          <a:solidFill>
            <a:srgbClr val="87BC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4572"/>
              </a:solidFill>
            </a:endParaRPr>
          </a:p>
        </p:txBody>
      </p:sp>
      <p:sp>
        <p:nvSpPr>
          <p:cNvPr id="406" name="Google Shape;406;p45"/>
          <p:cNvSpPr/>
          <p:nvPr/>
        </p:nvSpPr>
        <p:spPr>
          <a:xfrm>
            <a:off x="6115579" y="264700"/>
            <a:ext cx="2118300" cy="18228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4572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4900" y="4566901"/>
            <a:ext cx="2676803" cy="413025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46"/>
          <p:cNvSpPr txBox="1"/>
          <p:nvPr/>
        </p:nvSpPr>
        <p:spPr>
          <a:xfrm>
            <a:off x="504350" y="305925"/>
            <a:ext cx="6058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13233"/>
                </a:solidFill>
                <a:latin typeface="Lato Black"/>
                <a:ea typeface="Lato Black"/>
                <a:cs typeface="Lato Black"/>
                <a:sym typeface="Lato Black"/>
              </a:rPr>
              <a:t>HSA PLANS</a:t>
            </a:r>
            <a:endParaRPr sz="3000">
              <a:solidFill>
                <a:srgbClr val="313233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87BCC4"/>
                </a:solidFill>
                <a:latin typeface="Lato Black"/>
                <a:ea typeface="Lato Black"/>
                <a:cs typeface="Lato Black"/>
                <a:sym typeface="Lato Black"/>
              </a:rPr>
              <a:t>2500, 3500, 5000</a:t>
            </a:r>
            <a:endParaRPr sz="3000">
              <a:solidFill>
                <a:srgbClr val="87BCC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cxnSp>
        <p:nvCxnSpPr>
          <p:cNvPr id="413" name="Google Shape;413;p46"/>
          <p:cNvCxnSpPr/>
          <p:nvPr/>
        </p:nvCxnSpPr>
        <p:spPr>
          <a:xfrm>
            <a:off x="504350" y="1741400"/>
            <a:ext cx="31509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4" name="Google Shape;414;p46"/>
          <p:cNvSpPr txBox="1"/>
          <p:nvPr/>
        </p:nvSpPr>
        <p:spPr>
          <a:xfrm>
            <a:off x="504350" y="1330075"/>
            <a:ext cx="4030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 i="1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PLAN PRICING AGE BANDED 55-62</a:t>
            </a:r>
            <a:endParaRPr sz="1100" i="1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graphicFrame>
        <p:nvGraphicFramePr>
          <p:cNvPr id="415" name="Google Shape;415;p46"/>
          <p:cNvGraphicFramePr/>
          <p:nvPr/>
        </p:nvGraphicFramePr>
        <p:xfrm>
          <a:off x="465150" y="2299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{32CBD7F6-7F2F-4609-816E-685ED96F4973}</a:tableStyleId>
              </a:tblPr>
              <a:tblGrid>
                <a:gridCol w="22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7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7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3F98">
                        <a:alpha val="17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733F98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2500 HSA</a:t>
                      </a:r>
                      <a:endParaRPr sz="800">
                        <a:solidFill>
                          <a:srgbClr val="733F98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3F98">
                        <a:alpha val="17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733F98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3500 HSA</a:t>
                      </a:r>
                      <a:endParaRPr sz="800">
                        <a:solidFill>
                          <a:srgbClr val="733F98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3F98">
                        <a:alpha val="17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733F98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5000 HSA</a:t>
                      </a:r>
                      <a:endParaRPr sz="800">
                        <a:solidFill>
                          <a:srgbClr val="733F98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3F98">
                        <a:alpha val="176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Employee Only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$740.86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$620.21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$601.40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Employee / Spouse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$1341.70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12B2">
                        <a:alpha val="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$1100.40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12B2">
                        <a:alpha val="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$1062.79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12B2">
                        <a:alpha val="47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Employee / Child(ren)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$1223.52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$1006.37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$972.51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Employee / Family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$1947.54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12B2">
                        <a:alpha val="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$1585.61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12B2">
                        <a:alpha val="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$1529.19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3F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12B2">
                        <a:alpha val="47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16" name="Google Shape;416;p46"/>
          <p:cNvSpPr/>
          <p:nvPr/>
        </p:nvSpPr>
        <p:spPr>
          <a:xfrm>
            <a:off x="7297275" y="56025"/>
            <a:ext cx="1769700" cy="1522800"/>
          </a:xfrm>
          <a:prstGeom prst="rect">
            <a:avLst/>
          </a:prstGeom>
          <a:solidFill>
            <a:srgbClr val="733F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4572"/>
              </a:solidFill>
            </a:endParaRPr>
          </a:p>
        </p:txBody>
      </p:sp>
      <p:sp>
        <p:nvSpPr>
          <p:cNvPr id="417" name="Google Shape;417;p46"/>
          <p:cNvSpPr/>
          <p:nvPr/>
        </p:nvSpPr>
        <p:spPr>
          <a:xfrm>
            <a:off x="6289875" y="414700"/>
            <a:ext cx="1769700" cy="1522800"/>
          </a:xfrm>
          <a:prstGeom prst="rect">
            <a:avLst/>
          </a:prstGeom>
          <a:solidFill>
            <a:srgbClr val="87BC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4572"/>
              </a:solidFill>
            </a:endParaRPr>
          </a:p>
        </p:txBody>
      </p:sp>
      <p:sp>
        <p:nvSpPr>
          <p:cNvPr id="418" name="Google Shape;418;p46"/>
          <p:cNvSpPr/>
          <p:nvPr/>
        </p:nvSpPr>
        <p:spPr>
          <a:xfrm>
            <a:off x="6115579" y="264700"/>
            <a:ext cx="2118300" cy="18228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457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/>
          <p:nvPr/>
        </p:nvSpPr>
        <p:spPr>
          <a:xfrm>
            <a:off x="0" y="0"/>
            <a:ext cx="2057400" cy="2857500"/>
          </a:xfrm>
          <a:prstGeom prst="rect">
            <a:avLst/>
          </a:prstGeom>
          <a:solidFill>
            <a:srgbClr val="733F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4572"/>
              </a:solidFill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2538225" y="432900"/>
            <a:ext cx="6058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313233"/>
                </a:solidFill>
                <a:latin typeface="Lato Black"/>
                <a:ea typeface="Lato Black"/>
                <a:cs typeface="Lato Black"/>
                <a:sym typeface="Lato Black"/>
              </a:rPr>
              <a:t>How does someone Qualify?</a:t>
            </a:r>
            <a:endParaRPr sz="3000">
              <a:solidFill>
                <a:srgbClr val="87BCC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cxnSp>
        <p:nvCxnSpPr>
          <p:cNvPr id="105" name="Google Shape;105;p17"/>
          <p:cNvCxnSpPr/>
          <p:nvPr/>
        </p:nvCxnSpPr>
        <p:spPr>
          <a:xfrm>
            <a:off x="2538225" y="1173250"/>
            <a:ext cx="4153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6" name="Google Shape;106;p17"/>
          <p:cNvSpPr txBox="1"/>
          <p:nvPr/>
        </p:nvSpPr>
        <p:spPr>
          <a:xfrm>
            <a:off x="2464250" y="1657498"/>
            <a:ext cx="6489000" cy="24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America’s Choice offers affordable, quality coverage for people who: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Poppins"/>
              <a:buAutoNum type="arabicPeriod"/>
            </a:pPr>
            <a:r>
              <a:rPr lang="en" sz="2200" b="1">
                <a:latin typeface="Poppins"/>
                <a:ea typeface="Poppins"/>
                <a:cs typeface="Poppins"/>
                <a:sym typeface="Poppins"/>
              </a:rPr>
              <a:t>Have 1099 income</a:t>
            </a:r>
            <a:endParaRPr sz="2200" b="1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AutoNum type="arabicPeriod"/>
            </a:pPr>
            <a:r>
              <a:rPr lang="en" sz="2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Are enrolling before age 63</a:t>
            </a:r>
            <a:endParaRPr sz="2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"/>
              <a:buAutoNum type="arabicPeriod"/>
            </a:pPr>
            <a:r>
              <a:rPr lang="en" sz="2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Answer NO to 11 Underwriting Questions</a:t>
            </a:r>
            <a:endParaRPr sz="2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t="13714" b="13721"/>
          <a:stretch/>
        </p:blipFill>
        <p:spPr>
          <a:xfrm>
            <a:off x="0" y="2903550"/>
            <a:ext cx="2057400" cy="223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1275" y="4522101"/>
            <a:ext cx="2676803" cy="41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/>
          <p:nvPr/>
        </p:nvSpPr>
        <p:spPr>
          <a:xfrm>
            <a:off x="0" y="0"/>
            <a:ext cx="2057400" cy="2857500"/>
          </a:xfrm>
          <a:prstGeom prst="rect">
            <a:avLst/>
          </a:prstGeom>
          <a:solidFill>
            <a:srgbClr val="733F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4572"/>
              </a:solidFill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2538225" y="432900"/>
            <a:ext cx="6058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313233"/>
                </a:solidFill>
                <a:latin typeface="Lato Black"/>
                <a:ea typeface="Lato Black"/>
                <a:cs typeface="Lato Black"/>
                <a:sym typeface="Lato Black"/>
              </a:rPr>
              <a:t>Why 1099?</a:t>
            </a:r>
            <a:endParaRPr sz="3000">
              <a:solidFill>
                <a:srgbClr val="87BCC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cxnSp>
        <p:nvCxnSpPr>
          <p:cNvPr id="116" name="Google Shape;116;p18"/>
          <p:cNvCxnSpPr/>
          <p:nvPr/>
        </p:nvCxnSpPr>
        <p:spPr>
          <a:xfrm>
            <a:off x="2538225" y="1173250"/>
            <a:ext cx="4153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7" name="Google Shape;117;p18"/>
          <p:cNvSpPr txBox="1"/>
          <p:nvPr/>
        </p:nvSpPr>
        <p:spPr>
          <a:xfrm>
            <a:off x="2457550" y="1267100"/>
            <a:ext cx="6630300" cy="38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●"/>
            </a:pPr>
            <a:r>
              <a:rPr lang="en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Self-Employed work hard and don’t go to doctor as often - Avg: 1.7 vs 4 visits per year</a:t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●"/>
            </a:pPr>
            <a:r>
              <a:rPr lang="en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Joining Alphabet data company as Contractor </a:t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○"/>
            </a:pPr>
            <a:r>
              <a:rPr lang="en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Population Science Management</a:t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○"/>
            </a:pPr>
            <a:r>
              <a:rPr lang="en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2019 ERISA approved</a:t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○"/>
            </a:pPr>
            <a:r>
              <a:rPr lang="en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receive K1 at end of year</a:t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●"/>
            </a:pPr>
            <a:r>
              <a:rPr lang="en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Any sort of 1099 works - side job, interest account, etc. - Proof not required</a:t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8" name="Google Shape;118;p18"/>
          <p:cNvPicPr preferRelativeResize="0"/>
          <p:nvPr/>
        </p:nvPicPr>
        <p:blipFill rotWithShape="1">
          <a:blip r:embed="rId4">
            <a:alphaModFix/>
          </a:blip>
          <a:srcRect t="13714" b="13721"/>
          <a:stretch/>
        </p:blipFill>
        <p:spPr>
          <a:xfrm>
            <a:off x="0" y="2903550"/>
            <a:ext cx="2057400" cy="223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1275" y="4522101"/>
            <a:ext cx="2676803" cy="41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8"/>
          <p:cNvSpPr txBox="1"/>
          <p:nvPr/>
        </p:nvSpPr>
        <p:spPr>
          <a:xfrm>
            <a:off x="3883875" y="764800"/>
            <a:ext cx="3877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/>
          <p:nvPr/>
        </p:nvSpPr>
        <p:spPr>
          <a:xfrm>
            <a:off x="0" y="0"/>
            <a:ext cx="2057400" cy="2857500"/>
          </a:xfrm>
          <a:prstGeom prst="rect">
            <a:avLst/>
          </a:prstGeom>
          <a:solidFill>
            <a:srgbClr val="733F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4572"/>
              </a:solidFill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2464275" y="1267088"/>
            <a:ext cx="64890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8" name="Google Shape;128;p19"/>
          <p:cNvPicPr preferRelativeResize="0"/>
          <p:nvPr/>
        </p:nvPicPr>
        <p:blipFill rotWithShape="1">
          <a:blip r:embed="rId4">
            <a:alphaModFix/>
          </a:blip>
          <a:srcRect t="13714" b="13721"/>
          <a:stretch/>
        </p:blipFill>
        <p:spPr>
          <a:xfrm>
            <a:off x="0" y="2903550"/>
            <a:ext cx="2057400" cy="223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9"/>
          <p:cNvPicPr preferRelativeResize="0"/>
          <p:nvPr/>
        </p:nvPicPr>
        <p:blipFill rotWithShape="1">
          <a:blip r:embed="rId5">
            <a:alphaModFix/>
          </a:blip>
          <a:srcRect t="13714" b="13721"/>
          <a:stretch/>
        </p:blipFill>
        <p:spPr>
          <a:xfrm>
            <a:off x="0" y="2903550"/>
            <a:ext cx="2057400" cy="223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16550" y="131950"/>
            <a:ext cx="6528075" cy="486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/>
          <p:nvPr/>
        </p:nvSpPr>
        <p:spPr>
          <a:xfrm>
            <a:off x="121300" y="131950"/>
            <a:ext cx="18708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11</a:t>
            </a:r>
            <a:endParaRPr sz="21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Underwriting Questions</a:t>
            </a:r>
            <a:endParaRPr sz="21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 Height/Weight</a:t>
            </a:r>
            <a:endParaRPr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Type 2 Diabetics allowed</a:t>
            </a:r>
            <a:endParaRPr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All Pre-Ex covered once plan starts</a:t>
            </a:r>
            <a:endParaRPr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4900" y="4566901"/>
            <a:ext cx="2676803" cy="41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0"/>
          <p:cNvSpPr/>
          <p:nvPr/>
        </p:nvSpPr>
        <p:spPr>
          <a:xfrm>
            <a:off x="1083575" y="1392850"/>
            <a:ext cx="1910700" cy="2417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0"/>
          <p:cNvSpPr/>
          <p:nvPr/>
        </p:nvSpPr>
        <p:spPr>
          <a:xfrm>
            <a:off x="3616650" y="1231450"/>
            <a:ext cx="1910700" cy="3422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0"/>
          <p:cNvSpPr/>
          <p:nvPr/>
        </p:nvSpPr>
        <p:spPr>
          <a:xfrm>
            <a:off x="6149725" y="1392850"/>
            <a:ext cx="1910700" cy="2417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0"/>
          <p:cNvSpPr txBox="1"/>
          <p:nvPr/>
        </p:nvSpPr>
        <p:spPr>
          <a:xfrm>
            <a:off x="538925" y="25212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13233"/>
                </a:solidFill>
                <a:latin typeface="Lato Black"/>
                <a:ea typeface="Lato Black"/>
                <a:cs typeface="Lato Black"/>
                <a:sym typeface="Lato Black"/>
              </a:rPr>
              <a:t>PLAN OPTIONS</a:t>
            </a:r>
            <a:endParaRPr/>
          </a:p>
        </p:txBody>
      </p:sp>
      <p:sp>
        <p:nvSpPr>
          <p:cNvPr id="141" name="Google Shape;141;p20"/>
          <p:cNvSpPr/>
          <p:nvPr/>
        </p:nvSpPr>
        <p:spPr>
          <a:xfrm>
            <a:off x="968675" y="1771625"/>
            <a:ext cx="2140500" cy="463800"/>
          </a:xfrm>
          <a:prstGeom prst="rect">
            <a:avLst/>
          </a:prstGeom>
          <a:solidFill>
            <a:srgbClr val="733F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4572"/>
              </a:solidFill>
            </a:endParaRPr>
          </a:p>
        </p:txBody>
      </p:sp>
      <p:sp>
        <p:nvSpPr>
          <p:cNvPr id="142" name="Google Shape;142;p20"/>
          <p:cNvSpPr/>
          <p:nvPr/>
        </p:nvSpPr>
        <p:spPr>
          <a:xfrm>
            <a:off x="3501750" y="1632675"/>
            <a:ext cx="2140500" cy="463800"/>
          </a:xfrm>
          <a:prstGeom prst="rect">
            <a:avLst/>
          </a:prstGeom>
          <a:solidFill>
            <a:srgbClr val="87BC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4572"/>
              </a:solidFill>
            </a:endParaRPr>
          </a:p>
        </p:txBody>
      </p:sp>
      <p:sp>
        <p:nvSpPr>
          <p:cNvPr id="143" name="Google Shape;143;p20"/>
          <p:cNvSpPr/>
          <p:nvPr/>
        </p:nvSpPr>
        <p:spPr>
          <a:xfrm>
            <a:off x="6034825" y="1771625"/>
            <a:ext cx="2140500" cy="4638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4572"/>
              </a:solidFill>
            </a:endParaRPr>
          </a:p>
        </p:txBody>
      </p:sp>
      <p:sp>
        <p:nvSpPr>
          <p:cNvPr id="144" name="Google Shape;144;p20"/>
          <p:cNvSpPr txBox="1"/>
          <p:nvPr/>
        </p:nvSpPr>
        <p:spPr>
          <a:xfrm>
            <a:off x="1010975" y="1803425"/>
            <a:ext cx="205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ANNUAL MAX PLANS</a:t>
            </a:r>
            <a:endParaRPr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5" name="Google Shape;145;p20"/>
          <p:cNvSpPr txBox="1"/>
          <p:nvPr/>
        </p:nvSpPr>
        <p:spPr>
          <a:xfrm>
            <a:off x="3522900" y="1664475"/>
            <a:ext cx="205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METAL PLANS</a:t>
            </a:r>
            <a:endParaRPr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6077125" y="1803425"/>
            <a:ext cx="205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HSA PLANS</a:t>
            </a:r>
            <a:endParaRPr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" name="Google Shape;147;p20"/>
          <p:cNvSpPr txBox="1"/>
          <p:nvPr/>
        </p:nvSpPr>
        <p:spPr>
          <a:xfrm>
            <a:off x="6077125" y="2452950"/>
            <a:ext cx="2055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2,500 HSA</a:t>
            </a:r>
            <a:endParaRPr sz="1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3,500 HSA</a:t>
            </a:r>
            <a:endParaRPr sz="1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5,000 HSA</a:t>
            </a:r>
            <a:endParaRPr sz="1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" name="Google Shape;148;p20"/>
          <p:cNvSpPr txBox="1"/>
          <p:nvPr/>
        </p:nvSpPr>
        <p:spPr>
          <a:xfrm>
            <a:off x="1010975" y="2452950"/>
            <a:ext cx="2055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ACHP 100</a:t>
            </a:r>
            <a:endParaRPr sz="1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ACHP 250</a:t>
            </a:r>
            <a:endParaRPr sz="1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ACHP 500</a:t>
            </a:r>
            <a:endParaRPr sz="1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" name="Google Shape;149;p20"/>
          <p:cNvSpPr txBox="1"/>
          <p:nvPr/>
        </p:nvSpPr>
        <p:spPr>
          <a:xfrm>
            <a:off x="3544050" y="2303875"/>
            <a:ext cx="20559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500 TITANIUM</a:t>
            </a:r>
            <a:endParaRPr sz="1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1,000 DIAMOND</a:t>
            </a:r>
            <a:endParaRPr sz="1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1,500 PLATINUM</a:t>
            </a:r>
            <a:endParaRPr sz="1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2,500 GOLD</a:t>
            </a:r>
            <a:endParaRPr sz="1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3,500 SILVER</a:t>
            </a:r>
            <a:endParaRPr sz="1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5,000 BRONZE</a:t>
            </a:r>
            <a:endParaRPr sz="1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7,350 COPPER</a:t>
            </a:r>
            <a:endParaRPr sz="1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0" name="Google Shape;150;p20"/>
          <p:cNvSpPr txBox="1"/>
          <p:nvPr/>
        </p:nvSpPr>
        <p:spPr>
          <a:xfrm>
            <a:off x="3755950" y="390725"/>
            <a:ext cx="50637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America’s Choice offers 13 plan types</a:t>
            </a:r>
            <a:endParaRPr sz="19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4900" y="4566901"/>
            <a:ext cx="2676803" cy="41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1"/>
          <p:cNvPicPr preferRelativeResize="0"/>
          <p:nvPr/>
        </p:nvPicPr>
        <p:blipFill rotWithShape="1">
          <a:blip r:embed="rId5">
            <a:alphaModFix/>
          </a:blip>
          <a:srcRect t="7646" r="23354" b="9"/>
          <a:stretch/>
        </p:blipFill>
        <p:spPr>
          <a:xfrm>
            <a:off x="0" y="-124825"/>
            <a:ext cx="5205852" cy="521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1"/>
          <p:cNvSpPr/>
          <p:nvPr/>
        </p:nvSpPr>
        <p:spPr>
          <a:xfrm>
            <a:off x="4518200" y="1578950"/>
            <a:ext cx="4058100" cy="1521000"/>
          </a:xfrm>
          <a:prstGeom prst="rect">
            <a:avLst/>
          </a:prstGeom>
          <a:solidFill>
            <a:srgbClr val="733F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4572"/>
              </a:solidFill>
            </a:endParaRPr>
          </a:p>
        </p:txBody>
      </p:sp>
      <p:sp>
        <p:nvSpPr>
          <p:cNvPr id="158" name="Google Shape;158;p21"/>
          <p:cNvSpPr txBox="1"/>
          <p:nvPr/>
        </p:nvSpPr>
        <p:spPr>
          <a:xfrm>
            <a:off x="4835213" y="1879425"/>
            <a:ext cx="360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AMERICA’S CHOICE</a:t>
            </a:r>
            <a:endParaRPr sz="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9" name="Google Shape;159;p21"/>
          <p:cNvSpPr txBox="1"/>
          <p:nvPr/>
        </p:nvSpPr>
        <p:spPr>
          <a:xfrm>
            <a:off x="4811688" y="2214475"/>
            <a:ext cx="3608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ANNUAL MAX PLANS</a:t>
            </a:r>
            <a:endParaRPr sz="26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/>
          <p:nvPr/>
        </p:nvSpPr>
        <p:spPr>
          <a:xfrm>
            <a:off x="5297675" y="1976750"/>
            <a:ext cx="3846300" cy="3166800"/>
          </a:xfrm>
          <a:prstGeom prst="rect">
            <a:avLst/>
          </a:prstGeom>
          <a:solidFill>
            <a:srgbClr val="733F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4572"/>
              </a:solidFill>
            </a:endParaRPr>
          </a:p>
        </p:txBody>
      </p:sp>
      <p:sp>
        <p:nvSpPr>
          <p:cNvPr id="165" name="Google Shape;165;p22"/>
          <p:cNvSpPr txBox="1"/>
          <p:nvPr/>
        </p:nvSpPr>
        <p:spPr>
          <a:xfrm>
            <a:off x="334175" y="97225"/>
            <a:ext cx="3515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87BCC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166" name="Google Shape;166;p22"/>
          <p:cNvPicPr preferRelativeResize="0"/>
          <p:nvPr/>
        </p:nvPicPr>
        <p:blipFill rotWithShape="1">
          <a:blip r:embed="rId4">
            <a:alphaModFix/>
          </a:blip>
          <a:srcRect t="14690" b="26263"/>
          <a:stretch/>
        </p:blipFill>
        <p:spPr>
          <a:xfrm>
            <a:off x="5297600" y="0"/>
            <a:ext cx="3846298" cy="188709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2"/>
          <p:cNvSpPr txBox="1"/>
          <p:nvPr/>
        </p:nvSpPr>
        <p:spPr>
          <a:xfrm>
            <a:off x="5553825" y="1973763"/>
            <a:ext cx="3515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HIGHLIGHTS</a:t>
            </a:r>
            <a:endParaRPr sz="22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7BCC4"/>
                </a:solidFill>
                <a:latin typeface="Lato Black"/>
                <a:ea typeface="Lato Black"/>
                <a:cs typeface="Lato Black"/>
                <a:sym typeface="Lato Black"/>
              </a:rPr>
              <a:t>ANNUAL MAX 500</a:t>
            </a:r>
            <a:endParaRPr sz="1800">
              <a:solidFill>
                <a:srgbClr val="87BCC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68" name="Google Shape;168;p22"/>
          <p:cNvSpPr txBox="1"/>
          <p:nvPr/>
        </p:nvSpPr>
        <p:spPr>
          <a:xfrm>
            <a:off x="5419925" y="2712750"/>
            <a:ext cx="3695100" cy="21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NO DEDUCTIBLE - All Copays! 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$500,000 Annual Max - $2,500,000 Lifetime Max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NO PRE-EXISTING EXCLUSIONS - No Waiting Periods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ALL ACA Preventive services covered 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$0 Copay for Telemedicine - Primary, Urgent, Mental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Cancer covered - $150 copay/treatment - $25k Max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APS Rx - Designed for Acute Care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Very Affordable Rates!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69" name="Google Shape;16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52976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1754</Words>
  <Application>Microsoft Office PowerPoint</Application>
  <PresentationFormat>On-screen Show (16:9)</PresentationFormat>
  <Paragraphs>430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Poppins SemiBold</vt:lpstr>
      <vt:lpstr>Arial</vt:lpstr>
      <vt:lpstr>Poppins Light</vt:lpstr>
      <vt:lpstr>Poppins Medium</vt:lpstr>
      <vt:lpstr>Roboto Light</vt:lpstr>
      <vt:lpstr>Poppins</vt:lpstr>
      <vt:lpstr>Lato</vt:lpstr>
      <vt:lpstr>Lato Black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Dastur</dc:creator>
  <cp:lastModifiedBy>Andy Dastur</cp:lastModifiedBy>
  <cp:revision>1</cp:revision>
  <dcterms:modified xsi:type="dcterms:W3CDTF">2024-03-01T20:41:51Z</dcterms:modified>
</cp:coreProperties>
</file>